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74" r:id="rId3"/>
  </p:sldMasterIdLst>
  <p:notesMasterIdLst>
    <p:notesMasterId r:id="rId35"/>
  </p:notesMasterIdLst>
  <p:handoutMasterIdLst>
    <p:handoutMasterId r:id="rId36"/>
  </p:handoutMasterIdLst>
  <p:sldIdLst>
    <p:sldId id="256" r:id="rId4"/>
    <p:sldId id="257" r:id="rId5"/>
    <p:sldId id="281" r:id="rId6"/>
    <p:sldId id="261" r:id="rId7"/>
    <p:sldId id="262" r:id="rId8"/>
    <p:sldId id="282" r:id="rId9"/>
    <p:sldId id="283" r:id="rId10"/>
    <p:sldId id="284" r:id="rId11"/>
    <p:sldId id="285" r:id="rId12"/>
    <p:sldId id="286" r:id="rId13"/>
    <p:sldId id="277" r:id="rId14"/>
    <p:sldId id="264" r:id="rId15"/>
    <p:sldId id="265" r:id="rId16"/>
    <p:sldId id="267" r:id="rId17"/>
    <p:sldId id="270" r:id="rId18"/>
    <p:sldId id="280" r:id="rId19"/>
    <p:sldId id="279" r:id="rId20"/>
    <p:sldId id="293" r:id="rId21"/>
    <p:sldId id="294" r:id="rId22"/>
    <p:sldId id="295" r:id="rId23"/>
    <p:sldId id="296" r:id="rId24"/>
    <p:sldId id="297" r:id="rId25"/>
    <p:sldId id="300" r:id="rId26"/>
    <p:sldId id="298" r:id="rId27"/>
    <p:sldId id="299" r:id="rId28"/>
    <p:sldId id="301" r:id="rId29"/>
    <p:sldId id="302" r:id="rId30"/>
    <p:sldId id="303" r:id="rId31"/>
    <p:sldId id="274" r:id="rId32"/>
    <p:sldId id="275" r:id="rId33"/>
    <p:sldId id="276" r:id="rId34"/>
  </p:sldIdLst>
  <p:sldSz cx="14630400" cy="8229600"/>
  <p:notesSz cx="6858000" cy="9144000"/>
  <p:defaultTextStyle>
    <a:defPPr>
      <a:defRPr lang="en-US"/>
    </a:defPPr>
    <a:lvl1pPr marL="0" algn="l" defTabSz="522488" rtl="0" eaLnBrk="1" latinLnBrk="0" hangingPunct="1">
      <a:defRPr sz="2100" kern="1200">
        <a:solidFill>
          <a:schemeClr val="tx1"/>
        </a:solidFill>
        <a:latin typeface="+mn-lt"/>
        <a:ea typeface="+mn-ea"/>
        <a:cs typeface="+mn-cs"/>
      </a:defRPr>
    </a:lvl1pPr>
    <a:lvl2pPr marL="522488" algn="l" defTabSz="522488" rtl="0" eaLnBrk="1" latinLnBrk="0" hangingPunct="1">
      <a:defRPr sz="2100" kern="1200">
        <a:solidFill>
          <a:schemeClr val="tx1"/>
        </a:solidFill>
        <a:latin typeface="+mn-lt"/>
        <a:ea typeface="+mn-ea"/>
        <a:cs typeface="+mn-cs"/>
      </a:defRPr>
    </a:lvl2pPr>
    <a:lvl3pPr marL="1044976" algn="l" defTabSz="522488" rtl="0" eaLnBrk="1" latinLnBrk="0" hangingPunct="1">
      <a:defRPr sz="2100" kern="1200">
        <a:solidFill>
          <a:schemeClr val="tx1"/>
        </a:solidFill>
        <a:latin typeface="+mn-lt"/>
        <a:ea typeface="+mn-ea"/>
        <a:cs typeface="+mn-cs"/>
      </a:defRPr>
    </a:lvl3pPr>
    <a:lvl4pPr marL="1567464" algn="l" defTabSz="522488" rtl="0" eaLnBrk="1" latinLnBrk="0" hangingPunct="1">
      <a:defRPr sz="2100" kern="1200">
        <a:solidFill>
          <a:schemeClr val="tx1"/>
        </a:solidFill>
        <a:latin typeface="+mn-lt"/>
        <a:ea typeface="+mn-ea"/>
        <a:cs typeface="+mn-cs"/>
      </a:defRPr>
    </a:lvl4pPr>
    <a:lvl5pPr marL="2089953" algn="l" defTabSz="522488" rtl="0" eaLnBrk="1" latinLnBrk="0" hangingPunct="1">
      <a:defRPr sz="2100" kern="1200">
        <a:solidFill>
          <a:schemeClr val="tx1"/>
        </a:solidFill>
        <a:latin typeface="+mn-lt"/>
        <a:ea typeface="+mn-ea"/>
        <a:cs typeface="+mn-cs"/>
      </a:defRPr>
    </a:lvl5pPr>
    <a:lvl6pPr marL="2612441" algn="l" defTabSz="522488" rtl="0" eaLnBrk="1" latinLnBrk="0" hangingPunct="1">
      <a:defRPr sz="2100" kern="1200">
        <a:solidFill>
          <a:schemeClr val="tx1"/>
        </a:solidFill>
        <a:latin typeface="+mn-lt"/>
        <a:ea typeface="+mn-ea"/>
        <a:cs typeface="+mn-cs"/>
      </a:defRPr>
    </a:lvl6pPr>
    <a:lvl7pPr marL="3134929" algn="l" defTabSz="522488" rtl="0" eaLnBrk="1" latinLnBrk="0" hangingPunct="1">
      <a:defRPr sz="2100" kern="1200">
        <a:solidFill>
          <a:schemeClr val="tx1"/>
        </a:solidFill>
        <a:latin typeface="+mn-lt"/>
        <a:ea typeface="+mn-ea"/>
        <a:cs typeface="+mn-cs"/>
      </a:defRPr>
    </a:lvl7pPr>
    <a:lvl8pPr marL="3657417" algn="l" defTabSz="522488" rtl="0" eaLnBrk="1" latinLnBrk="0" hangingPunct="1">
      <a:defRPr sz="2100" kern="1200">
        <a:solidFill>
          <a:schemeClr val="tx1"/>
        </a:solidFill>
        <a:latin typeface="+mn-lt"/>
        <a:ea typeface="+mn-ea"/>
        <a:cs typeface="+mn-cs"/>
      </a:defRPr>
    </a:lvl8pPr>
    <a:lvl9pPr marL="4179905" algn="l" defTabSz="522488"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8">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0099CC"/>
    <a:srgbClr val="FFFFFF"/>
    <a:srgbClr val="000000"/>
    <a:srgbClr val="839097"/>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30" autoAdjust="0"/>
  </p:normalViewPr>
  <p:slideViewPr>
    <p:cSldViewPr snapToGrid="0" snapToObjects="1">
      <p:cViewPr varScale="1">
        <p:scale>
          <a:sx n="90" d="100"/>
          <a:sy n="90" d="100"/>
        </p:scale>
        <p:origin x="666" y="96"/>
      </p:cViewPr>
      <p:guideLst>
        <p:guide orient="horz" pos="3248"/>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773AC-9028-48AA-A4A4-8FB001C284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F82D9AF-CA84-4F94-8E4F-36B98D9BA7AC}">
      <dgm:prSet phldrT="[Text]"/>
      <dgm:spPr/>
      <dgm:t>
        <a:bodyPr/>
        <a:lstStyle/>
        <a:p>
          <a:r>
            <a:rPr lang="en-US" dirty="0"/>
            <a:t>VA Records Management</a:t>
          </a:r>
        </a:p>
      </dgm:t>
    </dgm:pt>
    <dgm:pt modelId="{E305B436-3672-40B4-B0AF-FD3D7C3BFA6D}" type="parTrans" cxnId="{5CB406C3-62D6-42DB-808E-6F03C652B8D5}">
      <dgm:prSet/>
      <dgm:spPr/>
      <dgm:t>
        <a:bodyPr/>
        <a:lstStyle/>
        <a:p>
          <a:endParaRPr lang="en-US"/>
        </a:p>
      </dgm:t>
    </dgm:pt>
    <dgm:pt modelId="{6C841628-9CCF-4ADF-A3B9-7EE0D6C5D863}" type="sibTrans" cxnId="{5CB406C3-62D6-42DB-808E-6F03C652B8D5}">
      <dgm:prSet/>
      <dgm:spPr/>
      <dgm:t>
        <a:bodyPr/>
        <a:lstStyle/>
        <a:p>
          <a:endParaRPr lang="en-US"/>
        </a:p>
      </dgm:t>
    </dgm:pt>
    <dgm:pt modelId="{FAFA5E6F-D504-4E49-A177-492974011C6D}" type="asst">
      <dgm:prSet phldrT="[Text]"/>
      <dgm:spPr/>
      <dgm:t>
        <a:bodyPr/>
        <a:lstStyle/>
        <a:p>
          <a:r>
            <a:rPr lang="en-US" dirty="0"/>
            <a:t>VA VACO Program Offices</a:t>
          </a:r>
        </a:p>
      </dgm:t>
    </dgm:pt>
    <dgm:pt modelId="{967BC326-B0E5-4FA2-BA44-85E0FD901159}" type="parTrans" cxnId="{4082A72A-C62A-47DA-8E9B-95CBB16BE9F0}">
      <dgm:prSet/>
      <dgm:spPr/>
      <dgm:t>
        <a:bodyPr/>
        <a:lstStyle/>
        <a:p>
          <a:endParaRPr lang="en-US"/>
        </a:p>
      </dgm:t>
    </dgm:pt>
    <dgm:pt modelId="{19503D69-635B-40B6-8A70-AF2584B335DC}" type="sibTrans" cxnId="{4082A72A-C62A-47DA-8E9B-95CBB16BE9F0}">
      <dgm:prSet/>
      <dgm:spPr/>
      <dgm:t>
        <a:bodyPr/>
        <a:lstStyle/>
        <a:p>
          <a:endParaRPr lang="en-US"/>
        </a:p>
      </dgm:t>
    </dgm:pt>
    <dgm:pt modelId="{3F78EA88-A656-483C-B4E9-7FFA04C1309F}">
      <dgm:prSet phldrT="[Text]"/>
      <dgm:spPr/>
      <dgm:t>
        <a:bodyPr/>
        <a:lstStyle/>
        <a:p>
          <a:r>
            <a:rPr lang="en-US" dirty="0"/>
            <a:t>VBA</a:t>
          </a:r>
        </a:p>
      </dgm:t>
    </dgm:pt>
    <dgm:pt modelId="{961E983C-4AC0-4B44-B958-6CF7C5B7C0D7}" type="parTrans" cxnId="{62E17646-3AF3-44B3-9BD4-234619550905}">
      <dgm:prSet/>
      <dgm:spPr/>
      <dgm:t>
        <a:bodyPr/>
        <a:lstStyle/>
        <a:p>
          <a:endParaRPr lang="en-US"/>
        </a:p>
      </dgm:t>
    </dgm:pt>
    <dgm:pt modelId="{6A51DEC4-A58F-40C9-B071-D61986AA45EC}" type="sibTrans" cxnId="{62E17646-3AF3-44B3-9BD4-234619550905}">
      <dgm:prSet/>
      <dgm:spPr/>
      <dgm:t>
        <a:bodyPr/>
        <a:lstStyle/>
        <a:p>
          <a:endParaRPr lang="en-US"/>
        </a:p>
      </dgm:t>
    </dgm:pt>
    <dgm:pt modelId="{87749C29-532B-4552-8E01-74A2A2171771}">
      <dgm:prSet phldrT="[Text]"/>
      <dgm:spPr/>
      <dgm:t>
        <a:bodyPr/>
        <a:lstStyle/>
        <a:p>
          <a:r>
            <a:rPr lang="en-US" dirty="0"/>
            <a:t>VHA</a:t>
          </a:r>
        </a:p>
      </dgm:t>
    </dgm:pt>
    <dgm:pt modelId="{B0C1864D-2161-4EF0-A554-B41A0691A476}" type="parTrans" cxnId="{ACFF35F1-368E-4F2E-B412-90E85B4CD023}">
      <dgm:prSet/>
      <dgm:spPr/>
      <dgm:t>
        <a:bodyPr/>
        <a:lstStyle/>
        <a:p>
          <a:endParaRPr lang="en-US"/>
        </a:p>
      </dgm:t>
    </dgm:pt>
    <dgm:pt modelId="{11F92694-6CFE-4A8B-A290-0156E18B67B5}" type="sibTrans" cxnId="{ACFF35F1-368E-4F2E-B412-90E85B4CD023}">
      <dgm:prSet/>
      <dgm:spPr/>
      <dgm:t>
        <a:bodyPr/>
        <a:lstStyle/>
        <a:p>
          <a:endParaRPr lang="en-US"/>
        </a:p>
      </dgm:t>
    </dgm:pt>
    <dgm:pt modelId="{6B58308A-87C1-4D92-90A8-ABEA99A5AFF9}">
      <dgm:prSet phldrT="[Text]"/>
      <dgm:spPr/>
      <dgm:t>
        <a:bodyPr/>
        <a:lstStyle/>
        <a:p>
          <a:r>
            <a:rPr lang="en-US" dirty="0"/>
            <a:t>NCA</a:t>
          </a:r>
        </a:p>
      </dgm:t>
    </dgm:pt>
    <dgm:pt modelId="{933F22A5-E071-49BA-B8E2-DB56C368DAAB}" type="parTrans" cxnId="{85729609-2F9D-43A3-B924-7B637850B4DF}">
      <dgm:prSet/>
      <dgm:spPr/>
      <dgm:t>
        <a:bodyPr/>
        <a:lstStyle/>
        <a:p>
          <a:endParaRPr lang="en-US"/>
        </a:p>
      </dgm:t>
    </dgm:pt>
    <dgm:pt modelId="{0656ED7B-DB06-4C30-AF3E-B68A2F117051}" type="sibTrans" cxnId="{85729609-2F9D-43A3-B924-7B637850B4DF}">
      <dgm:prSet/>
      <dgm:spPr/>
      <dgm:t>
        <a:bodyPr/>
        <a:lstStyle/>
        <a:p>
          <a:endParaRPr lang="en-US"/>
        </a:p>
      </dgm:t>
    </dgm:pt>
    <dgm:pt modelId="{2153C9E2-8B46-4DCC-8AE8-096585997DAD}" type="pres">
      <dgm:prSet presAssocID="{164773AC-9028-48AA-A4A4-8FB001C284D7}" presName="hierChild1" presStyleCnt="0">
        <dgm:presLayoutVars>
          <dgm:orgChart val="1"/>
          <dgm:chPref val="1"/>
          <dgm:dir/>
          <dgm:animOne val="branch"/>
          <dgm:animLvl val="lvl"/>
          <dgm:resizeHandles/>
        </dgm:presLayoutVars>
      </dgm:prSet>
      <dgm:spPr/>
    </dgm:pt>
    <dgm:pt modelId="{80BF6C24-EB8C-4B7F-B0FE-89B0F542DB24}" type="pres">
      <dgm:prSet presAssocID="{4F82D9AF-CA84-4F94-8E4F-36B98D9BA7AC}" presName="hierRoot1" presStyleCnt="0">
        <dgm:presLayoutVars>
          <dgm:hierBranch val="init"/>
        </dgm:presLayoutVars>
      </dgm:prSet>
      <dgm:spPr/>
    </dgm:pt>
    <dgm:pt modelId="{481DC854-17A7-4B07-8BEC-D36A1883DD55}" type="pres">
      <dgm:prSet presAssocID="{4F82D9AF-CA84-4F94-8E4F-36B98D9BA7AC}" presName="rootComposite1" presStyleCnt="0"/>
      <dgm:spPr/>
    </dgm:pt>
    <dgm:pt modelId="{206E4948-9104-4938-8B12-96E7369F125E}" type="pres">
      <dgm:prSet presAssocID="{4F82D9AF-CA84-4F94-8E4F-36B98D9BA7AC}" presName="rootText1" presStyleLbl="node0" presStyleIdx="0" presStyleCnt="1" custLinFactNeighborY="-4885">
        <dgm:presLayoutVars>
          <dgm:chPref val="3"/>
        </dgm:presLayoutVars>
      </dgm:prSet>
      <dgm:spPr/>
    </dgm:pt>
    <dgm:pt modelId="{C390E7BA-036E-4497-8360-6883E40A760A}" type="pres">
      <dgm:prSet presAssocID="{4F82D9AF-CA84-4F94-8E4F-36B98D9BA7AC}" presName="rootConnector1" presStyleLbl="node1" presStyleIdx="0" presStyleCnt="0"/>
      <dgm:spPr/>
    </dgm:pt>
    <dgm:pt modelId="{F83D922F-CD78-416A-B25D-862D182C82BD}" type="pres">
      <dgm:prSet presAssocID="{4F82D9AF-CA84-4F94-8E4F-36B98D9BA7AC}" presName="hierChild2" presStyleCnt="0"/>
      <dgm:spPr/>
    </dgm:pt>
    <dgm:pt modelId="{B89F07FE-A84F-4A66-A4C2-DFCC9251B1DE}" type="pres">
      <dgm:prSet presAssocID="{961E983C-4AC0-4B44-B958-6CF7C5B7C0D7}" presName="Name37" presStyleLbl="parChTrans1D2" presStyleIdx="0" presStyleCnt="4"/>
      <dgm:spPr/>
    </dgm:pt>
    <dgm:pt modelId="{580D85D1-1A75-47D5-B0DD-68CECEDED2C7}" type="pres">
      <dgm:prSet presAssocID="{3F78EA88-A656-483C-B4E9-7FFA04C1309F}" presName="hierRoot2" presStyleCnt="0">
        <dgm:presLayoutVars>
          <dgm:hierBranch val="init"/>
        </dgm:presLayoutVars>
      </dgm:prSet>
      <dgm:spPr/>
    </dgm:pt>
    <dgm:pt modelId="{FCA0FC4E-9F18-42A7-80DE-51AC5CB9303A}" type="pres">
      <dgm:prSet presAssocID="{3F78EA88-A656-483C-B4E9-7FFA04C1309F}" presName="rootComposite" presStyleCnt="0"/>
      <dgm:spPr/>
    </dgm:pt>
    <dgm:pt modelId="{28D27F1A-A3A8-4569-BFD4-B0F638C00107}" type="pres">
      <dgm:prSet presAssocID="{3F78EA88-A656-483C-B4E9-7FFA04C1309F}" presName="rootText" presStyleLbl="node2" presStyleIdx="0" presStyleCnt="3">
        <dgm:presLayoutVars>
          <dgm:chPref val="3"/>
        </dgm:presLayoutVars>
      </dgm:prSet>
      <dgm:spPr/>
    </dgm:pt>
    <dgm:pt modelId="{AF0EB8ED-C158-4A7C-8837-1BCAA7918234}" type="pres">
      <dgm:prSet presAssocID="{3F78EA88-A656-483C-B4E9-7FFA04C1309F}" presName="rootConnector" presStyleLbl="node2" presStyleIdx="0" presStyleCnt="3"/>
      <dgm:spPr/>
    </dgm:pt>
    <dgm:pt modelId="{DF9E90F5-2579-441D-A222-40A411BAEC82}" type="pres">
      <dgm:prSet presAssocID="{3F78EA88-A656-483C-B4E9-7FFA04C1309F}" presName="hierChild4" presStyleCnt="0"/>
      <dgm:spPr/>
    </dgm:pt>
    <dgm:pt modelId="{CDBC0A7D-6045-4B78-B992-EEDE28E06362}" type="pres">
      <dgm:prSet presAssocID="{3F78EA88-A656-483C-B4E9-7FFA04C1309F}" presName="hierChild5" presStyleCnt="0"/>
      <dgm:spPr/>
    </dgm:pt>
    <dgm:pt modelId="{1DF52B34-D775-45A0-BF32-5446288043CC}" type="pres">
      <dgm:prSet presAssocID="{B0C1864D-2161-4EF0-A554-B41A0691A476}" presName="Name37" presStyleLbl="parChTrans1D2" presStyleIdx="1" presStyleCnt="4"/>
      <dgm:spPr/>
    </dgm:pt>
    <dgm:pt modelId="{51DF492D-FCCA-4BFD-9926-139DB3240A8A}" type="pres">
      <dgm:prSet presAssocID="{87749C29-532B-4552-8E01-74A2A2171771}" presName="hierRoot2" presStyleCnt="0">
        <dgm:presLayoutVars>
          <dgm:hierBranch val="init"/>
        </dgm:presLayoutVars>
      </dgm:prSet>
      <dgm:spPr/>
    </dgm:pt>
    <dgm:pt modelId="{5537A1C9-D35E-4EF0-A14C-400309B8466F}" type="pres">
      <dgm:prSet presAssocID="{87749C29-532B-4552-8E01-74A2A2171771}" presName="rootComposite" presStyleCnt="0"/>
      <dgm:spPr/>
    </dgm:pt>
    <dgm:pt modelId="{84F1D529-A5F7-4C6C-B51C-145F7ACE0DD7}" type="pres">
      <dgm:prSet presAssocID="{87749C29-532B-4552-8E01-74A2A2171771}" presName="rootText" presStyleLbl="node2" presStyleIdx="1" presStyleCnt="3">
        <dgm:presLayoutVars>
          <dgm:chPref val="3"/>
        </dgm:presLayoutVars>
      </dgm:prSet>
      <dgm:spPr/>
    </dgm:pt>
    <dgm:pt modelId="{7F15F961-97CC-4132-BF88-87E8B57BADC6}" type="pres">
      <dgm:prSet presAssocID="{87749C29-532B-4552-8E01-74A2A2171771}" presName="rootConnector" presStyleLbl="node2" presStyleIdx="1" presStyleCnt="3"/>
      <dgm:spPr/>
    </dgm:pt>
    <dgm:pt modelId="{63187F37-95CC-4764-9A6A-7ED5AA5AA552}" type="pres">
      <dgm:prSet presAssocID="{87749C29-532B-4552-8E01-74A2A2171771}" presName="hierChild4" presStyleCnt="0"/>
      <dgm:spPr/>
    </dgm:pt>
    <dgm:pt modelId="{070984B6-39A4-493C-BBC1-EB1CB6340085}" type="pres">
      <dgm:prSet presAssocID="{87749C29-532B-4552-8E01-74A2A2171771}" presName="hierChild5" presStyleCnt="0"/>
      <dgm:spPr/>
    </dgm:pt>
    <dgm:pt modelId="{F0F263C8-3191-49DF-A1E9-5E0876F1D0E2}" type="pres">
      <dgm:prSet presAssocID="{933F22A5-E071-49BA-B8E2-DB56C368DAAB}" presName="Name37" presStyleLbl="parChTrans1D2" presStyleIdx="2" presStyleCnt="4"/>
      <dgm:spPr/>
    </dgm:pt>
    <dgm:pt modelId="{3BB52203-ED0D-4347-B509-519432F2BB83}" type="pres">
      <dgm:prSet presAssocID="{6B58308A-87C1-4D92-90A8-ABEA99A5AFF9}" presName="hierRoot2" presStyleCnt="0">
        <dgm:presLayoutVars>
          <dgm:hierBranch val="init"/>
        </dgm:presLayoutVars>
      </dgm:prSet>
      <dgm:spPr/>
    </dgm:pt>
    <dgm:pt modelId="{C64B5BC4-2C08-453A-BC62-EA969138F9E5}" type="pres">
      <dgm:prSet presAssocID="{6B58308A-87C1-4D92-90A8-ABEA99A5AFF9}" presName="rootComposite" presStyleCnt="0"/>
      <dgm:spPr/>
    </dgm:pt>
    <dgm:pt modelId="{CD8368C7-BF10-4C06-880E-643660A0C18D}" type="pres">
      <dgm:prSet presAssocID="{6B58308A-87C1-4D92-90A8-ABEA99A5AFF9}" presName="rootText" presStyleLbl="node2" presStyleIdx="2" presStyleCnt="3">
        <dgm:presLayoutVars>
          <dgm:chPref val="3"/>
        </dgm:presLayoutVars>
      </dgm:prSet>
      <dgm:spPr/>
    </dgm:pt>
    <dgm:pt modelId="{F5D423CA-EFAB-46C9-A999-D58058D97FA6}" type="pres">
      <dgm:prSet presAssocID="{6B58308A-87C1-4D92-90A8-ABEA99A5AFF9}" presName="rootConnector" presStyleLbl="node2" presStyleIdx="2" presStyleCnt="3"/>
      <dgm:spPr/>
    </dgm:pt>
    <dgm:pt modelId="{519A00E8-21B7-4304-A19A-BE8E75065109}" type="pres">
      <dgm:prSet presAssocID="{6B58308A-87C1-4D92-90A8-ABEA99A5AFF9}" presName="hierChild4" presStyleCnt="0"/>
      <dgm:spPr/>
    </dgm:pt>
    <dgm:pt modelId="{2A6328FD-2DB9-4BA7-A347-BE00DE0B1345}" type="pres">
      <dgm:prSet presAssocID="{6B58308A-87C1-4D92-90A8-ABEA99A5AFF9}" presName="hierChild5" presStyleCnt="0"/>
      <dgm:spPr/>
    </dgm:pt>
    <dgm:pt modelId="{8BC1B1A6-6E06-40CB-8A6E-07B7700F7129}" type="pres">
      <dgm:prSet presAssocID="{4F82D9AF-CA84-4F94-8E4F-36B98D9BA7AC}" presName="hierChild3" presStyleCnt="0"/>
      <dgm:spPr/>
    </dgm:pt>
    <dgm:pt modelId="{43AB2EFC-EECA-4293-8B07-3A960A640884}" type="pres">
      <dgm:prSet presAssocID="{967BC326-B0E5-4FA2-BA44-85E0FD901159}" presName="Name111" presStyleLbl="parChTrans1D2" presStyleIdx="3" presStyleCnt="4"/>
      <dgm:spPr/>
    </dgm:pt>
    <dgm:pt modelId="{34C88E0E-8125-4275-9F5D-13635DC4F5B2}" type="pres">
      <dgm:prSet presAssocID="{FAFA5E6F-D504-4E49-A177-492974011C6D}" presName="hierRoot3" presStyleCnt="0">
        <dgm:presLayoutVars>
          <dgm:hierBranch val="init"/>
        </dgm:presLayoutVars>
      </dgm:prSet>
      <dgm:spPr/>
    </dgm:pt>
    <dgm:pt modelId="{DF0E0F7A-9C46-48D2-81AA-4993C5E404D5}" type="pres">
      <dgm:prSet presAssocID="{FAFA5E6F-D504-4E49-A177-492974011C6D}" presName="rootComposite3" presStyleCnt="0"/>
      <dgm:spPr/>
    </dgm:pt>
    <dgm:pt modelId="{4357A0A3-8050-4637-B957-203CCCFB5106}" type="pres">
      <dgm:prSet presAssocID="{FAFA5E6F-D504-4E49-A177-492974011C6D}" presName="rootText3" presStyleLbl="asst1" presStyleIdx="0" presStyleCnt="1" custScaleX="118907" custLinFactNeighborX="-978" custLinFactNeighborY="-12701">
        <dgm:presLayoutVars>
          <dgm:chPref val="3"/>
        </dgm:presLayoutVars>
      </dgm:prSet>
      <dgm:spPr/>
    </dgm:pt>
    <dgm:pt modelId="{D12B994E-60EA-48C6-9686-2197D81F6E69}" type="pres">
      <dgm:prSet presAssocID="{FAFA5E6F-D504-4E49-A177-492974011C6D}" presName="rootConnector3" presStyleLbl="asst1" presStyleIdx="0" presStyleCnt="1"/>
      <dgm:spPr/>
    </dgm:pt>
    <dgm:pt modelId="{8D741206-4E32-4708-8FB9-839B20C636C8}" type="pres">
      <dgm:prSet presAssocID="{FAFA5E6F-D504-4E49-A177-492974011C6D}" presName="hierChild6" presStyleCnt="0"/>
      <dgm:spPr/>
    </dgm:pt>
    <dgm:pt modelId="{378C23EE-9839-499A-BB0E-774CA99DE34A}" type="pres">
      <dgm:prSet presAssocID="{FAFA5E6F-D504-4E49-A177-492974011C6D}" presName="hierChild7" presStyleCnt="0"/>
      <dgm:spPr/>
    </dgm:pt>
  </dgm:ptLst>
  <dgm:cxnLst>
    <dgm:cxn modelId="{EBD18B05-5A1E-4293-9F20-2B0E51DA7416}" type="presOf" srcId="{87749C29-532B-4552-8E01-74A2A2171771}" destId="{84F1D529-A5F7-4C6C-B51C-145F7ACE0DD7}" srcOrd="0" destOrd="0" presId="urn:microsoft.com/office/officeart/2005/8/layout/orgChart1"/>
    <dgm:cxn modelId="{85729609-2F9D-43A3-B924-7B637850B4DF}" srcId="{4F82D9AF-CA84-4F94-8E4F-36B98D9BA7AC}" destId="{6B58308A-87C1-4D92-90A8-ABEA99A5AFF9}" srcOrd="3" destOrd="0" parTransId="{933F22A5-E071-49BA-B8E2-DB56C368DAAB}" sibTransId="{0656ED7B-DB06-4C30-AF3E-B68A2F117051}"/>
    <dgm:cxn modelId="{4082A72A-C62A-47DA-8E9B-95CBB16BE9F0}" srcId="{4F82D9AF-CA84-4F94-8E4F-36B98D9BA7AC}" destId="{FAFA5E6F-D504-4E49-A177-492974011C6D}" srcOrd="0" destOrd="0" parTransId="{967BC326-B0E5-4FA2-BA44-85E0FD901159}" sibTransId="{19503D69-635B-40B6-8A70-AF2584B335DC}"/>
    <dgm:cxn modelId="{38DEA33D-94C0-4DC5-963C-F471B6DF0B55}" type="presOf" srcId="{FAFA5E6F-D504-4E49-A177-492974011C6D}" destId="{4357A0A3-8050-4637-B957-203CCCFB5106}" srcOrd="0" destOrd="0" presId="urn:microsoft.com/office/officeart/2005/8/layout/orgChart1"/>
    <dgm:cxn modelId="{08352662-6795-4B64-AE0C-24AC40FCF3D6}" type="presOf" srcId="{3F78EA88-A656-483C-B4E9-7FFA04C1309F}" destId="{28D27F1A-A3A8-4569-BFD4-B0F638C00107}" srcOrd="0" destOrd="0" presId="urn:microsoft.com/office/officeart/2005/8/layout/orgChart1"/>
    <dgm:cxn modelId="{E8043E42-BEE6-4EF5-B283-EDA07F934405}" type="presOf" srcId="{3F78EA88-A656-483C-B4E9-7FFA04C1309F}" destId="{AF0EB8ED-C158-4A7C-8837-1BCAA7918234}" srcOrd="1" destOrd="0" presId="urn:microsoft.com/office/officeart/2005/8/layout/orgChart1"/>
    <dgm:cxn modelId="{62E17646-3AF3-44B3-9BD4-234619550905}" srcId="{4F82D9AF-CA84-4F94-8E4F-36B98D9BA7AC}" destId="{3F78EA88-A656-483C-B4E9-7FFA04C1309F}" srcOrd="1" destOrd="0" parTransId="{961E983C-4AC0-4B44-B958-6CF7C5B7C0D7}" sibTransId="{6A51DEC4-A58F-40C9-B071-D61986AA45EC}"/>
    <dgm:cxn modelId="{D2B3AB67-C005-4247-AB07-6C5A9D6EEBC3}" type="presOf" srcId="{164773AC-9028-48AA-A4A4-8FB001C284D7}" destId="{2153C9E2-8B46-4DCC-8AE8-096585997DAD}" srcOrd="0" destOrd="0" presId="urn:microsoft.com/office/officeart/2005/8/layout/orgChart1"/>
    <dgm:cxn modelId="{C678786E-B2DA-43A3-BBF5-72902C107EB7}" type="presOf" srcId="{6B58308A-87C1-4D92-90A8-ABEA99A5AFF9}" destId="{CD8368C7-BF10-4C06-880E-643660A0C18D}" srcOrd="0" destOrd="0" presId="urn:microsoft.com/office/officeart/2005/8/layout/orgChart1"/>
    <dgm:cxn modelId="{54B92070-81C6-4FAC-9636-034AE1143A6D}" type="presOf" srcId="{4F82D9AF-CA84-4F94-8E4F-36B98D9BA7AC}" destId="{C390E7BA-036E-4497-8360-6883E40A760A}" srcOrd="1" destOrd="0" presId="urn:microsoft.com/office/officeart/2005/8/layout/orgChart1"/>
    <dgm:cxn modelId="{7F47F450-7996-48B4-82FA-7C94274637D4}" type="presOf" srcId="{4F82D9AF-CA84-4F94-8E4F-36B98D9BA7AC}" destId="{206E4948-9104-4938-8B12-96E7369F125E}" srcOrd="0" destOrd="0" presId="urn:microsoft.com/office/officeart/2005/8/layout/orgChart1"/>
    <dgm:cxn modelId="{D00AF572-5033-497E-9E79-107735234308}" type="presOf" srcId="{87749C29-532B-4552-8E01-74A2A2171771}" destId="{7F15F961-97CC-4132-BF88-87E8B57BADC6}" srcOrd="1" destOrd="0" presId="urn:microsoft.com/office/officeart/2005/8/layout/orgChart1"/>
    <dgm:cxn modelId="{CAEE8E54-240C-4E9B-B74C-2B045BC0FFA0}" type="presOf" srcId="{FAFA5E6F-D504-4E49-A177-492974011C6D}" destId="{D12B994E-60EA-48C6-9686-2197D81F6E69}" srcOrd="1" destOrd="0" presId="urn:microsoft.com/office/officeart/2005/8/layout/orgChart1"/>
    <dgm:cxn modelId="{B38A549A-0F3D-4F75-BA6A-B3FB1B0A1E0D}" type="presOf" srcId="{933F22A5-E071-49BA-B8E2-DB56C368DAAB}" destId="{F0F263C8-3191-49DF-A1E9-5E0876F1D0E2}" srcOrd="0" destOrd="0" presId="urn:microsoft.com/office/officeart/2005/8/layout/orgChart1"/>
    <dgm:cxn modelId="{DA45EBAD-B4BD-405C-A2FB-C24411274B20}" type="presOf" srcId="{B0C1864D-2161-4EF0-A554-B41A0691A476}" destId="{1DF52B34-D775-45A0-BF32-5446288043CC}" srcOrd="0" destOrd="0" presId="urn:microsoft.com/office/officeart/2005/8/layout/orgChart1"/>
    <dgm:cxn modelId="{7E3FE2B6-3495-4460-909A-717351D2E3F3}" type="presOf" srcId="{6B58308A-87C1-4D92-90A8-ABEA99A5AFF9}" destId="{F5D423CA-EFAB-46C9-A999-D58058D97FA6}" srcOrd="1" destOrd="0" presId="urn:microsoft.com/office/officeart/2005/8/layout/orgChart1"/>
    <dgm:cxn modelId="{5CB406C3-62D6-42DB-808E-6F03C652B8D5}" srcId="{164773AC-9028-48AA-A4A4-8FB001C284D7}" destId="{4F82D9AF-CA84-4F94-8E4F-36B98D9BA7AC}" srcOrd="0" destOrd="0" parTransId="{E305B436-3672-40B4-B0AF-FD3D7C3BFA6D}" sibTransId="{6C841628-9CCF-4ADF-A3B9-7EE0D6C5D863}"/>
    <dgm:cxn modelId="{633B81DC-7211-4169-81D6-E221DD39D73C}" type="presOf" srcId="{967BC326-B0E5-4FA2-BA44-85E0FD901159}" destId="{43AB2EFC-EECA-4293-8B07-3A960A640884}" srcOrd="0" destOrd="0" presId="urn:microsoft.com/office/officeart/2005/8/layout/orgChart1"/>
    <dgm:cxn modelId="{ACFF35F1-368E-4F2E-B412-90E85B4CD023}" srcId="{4F82D9AF-CA84-4F94-8E4F-36B98D9BA7AC}" destId="{87749C29-532B-4552-8E01-74A2A2171771}" srcOrd="2" destOrd="0" parTransId="{B0C1864D-2161-4EF0-A554-B41A0691A476}" sibTransId="{11F92694-6CFE-4A8B-A290-0156E18B67B5}"/>
    <dgm:cxn modelId="{916201F4-3A07-4C4C-8210-9AC0C864687A}" type="presOf" srcId="{961E983C-4AC0-4B44-B958-6CF7C5B7C0D7}" destId="{B89F07FE-A84F-4A66-A4C2-DFCC9251B1DE}" srcOrd="0" destOrd="0" presId="urn:microsoft.com/office/officeart/2005/8/layout/orgChart1"/>
    <dgm:cxn modelId="{80D03458-01A8-4DE2-BFED-7AC122D2333F}" type="presParOf" srcId="{2153C9E2-8B46-4DCC-8AE8-096585997DAD}" destId="{80BF6C24-EB8C-4B7F-B0FE-89B0F542DB24}" srcOrd="0" destOrd="0" presId="urn:microsoft.com/office/officeart/2005/8/layout/orgChart1"/>
    <dgm:cxn modelId="{3E3BE2A8-2241-4702-9975-711BF08A7458}" type="presParOf" srcId="{80BF6C24-EB8C-4B7F-B0FE-89B0F542DB24}" destId="{481DC854-17A7-4B07-8BEC-D36A1883DD55}" srcOrd="0" destOrd="0" presId="urn:microsoft.com/office/officeart/2005/8/layout/orgChart1"/>
    <dgm:cxn modelId="{00AEABA5-6347-4722-BED8-3A1D86EBC54A}" type="presParOf" srcId="{481DC854-17A7-4B07-8BEC-D36A1883DD55}" destId="{206E4948-9104-4938-8B12-96E7369F125E}" srcOrd="0" destOrd="0" presId="urn:microsoft.com/office/officeart/2005/8/layout/orgChart1"/>
    <dgm:cxn modelId="{A40A76CC-CC4F-455B-A596-2012DC3EDC58}" type="presParOf" srcId="{481DC854-17A7-4B07-8BEC-D36A1883DD55}" destId="{C390E7BA-036E-4497-8360-6883E40A760A}" srcOrd="1" destOrd="0" presId="urn:microsoft.com/office/officeart/2005/8/layout/orgChart1"/>
    <dgm:cxn modelId="{CD6B1674-D033-42A5-9B1D-B6316F837B42}" type="presParOf" srcId="{80BF6C24-EB8C-4B7F-B0FE-89B0F542DB24}" destId="{F83D922F-CD78-416A-B25D-862D182C82BD}" srcOrd="1" destOrd="0" presId="urn:microsoft.com/office/officeart/2005/8/layout/orgChart1"/>
    <dgm:cxn modelId="{FBDD22EE-0A55-4593-8C18-360F9066928A}" type="presParOf" srcId="{F83D922F-CD78-416A-B25D-862D182C82BD}" destId="{B89F07FE-A84F-4A66-A4C2-DFCC9251B1DE}" srcOrd="0" destOrd="0" presId="urn:microsoft.com/office/officeart/2005/8/layout/orgChart1"/>
    <dgm:cxn modelId="{D414A3E3-90E8-4A54-8398-6438933A8B04}" type="presParOf" srcId="{F83D922F-CD78-416A-B25D-862D182C82BD}" destId="{580D85D1-1A75-47D5-B0DD-68CECEDED2C7}" srcOrd="1" destOrd="0" presId="urn:microsoft.com/office/officeart/2005/8/layout/orgChart1"/>
    <dgm:cxn modelId="{FE7C876B-AD8B-4344-9678-FCECFFBAAF9C}" type="presParOf" srcId="{580D85D1-1A75-47D5-B0DD-68CECEDED2C7}" destId="{FCA0FC4E-9F18-42A7-80DE-51AC5CB9303A}" srcOrd="0" destOrd="0" presId="urn:microsoft.com/office/officeart/2005/8/layout/orgChart1"/>
    <dgm:cxn modelId="{9902F8F2-8AE6-4B10-8C4E-64C8E430B622}" type="presParOf" srcId="{FCA0FC4E-9F18-42A7-80DE-51AC5CB9303A}" destId="{28D27F1A-A3A8-4569-BFD4-B0F638C00107}" srcOrd="0" destOrd="0" presId="urn:microsoft.com/office/officeart/2005/8/layout/orgChart1"/>
    <dgm:cxn modelId="{654E5938-3028-4CF4-A325-132BA3118472}" type="presParOf" srcId="{FCA0FC4E-9F18-42A7-80DE-51AC5CB9303A}" destId="{AF0EB8ED-C158-4A7C-8837-1BCAA7918234}" srcOrd="1" destOrd="0" presId="urn:microsoft.com/office/officeart/2005/8/layout/orgChart1"/>
    <dgm:cxn modelId="{714BE58C-F185-47DE-99A7-208244949116}" type="presParOf" srcId="{580D85D1-1A75-47D5-B0DD-68CECEDED2C7}" destId="{DF9E90F5-2579-441D-A222-40A411BAEC82}" srcOrd="1" destOrd="0" presId="urn:microsoft.com/office/officeart/2005/8/layout/orgChart1"/>
    <dgm:cxn modelId="{B6894C94-27C1-412B-8757-8ECDC22A9147}" type="presParOf" srcId="{580D85D1-1A75-47D5-B0DD-68CECEDED2C7}" destId="{CDBC0A7D-6045-4B78-B992-EEDE28E06362}" srcOrd="2" destOrd="0" presId="urn:microsoft.com/office/officeart/2005/8/layout/orgChart1"/>
    <dgm:cxn modelId="{C2F05566-80C4-4F91-B6B5-171174CDD9AA}" type="presParOf" srcId="{F83D922F-CD78-416A-B25D-862D182C82BD}" destId="{1DF52B34-D775-45A0-BF32-5446288043CC}" srcOrd="2" destOrd="0" presId="urn:microsoft.com/office/officeart/2005/8/layout/orgChart1"/>
    <dgm:cxn modelId="{BDBD51D2-8797-46B6-9D73-19549510A8C0}" type="presParOf" srcId="{F83D922F-CD78-416A-B25D-862D182C82BD}" destId="{51DF492D-FCCA-4BFD-9926-139DB3240A8A}" srcOrd="3" destOrd="0" presId="urn:microsoft.com/office/officeart/2005/8/layout/orgChart1"/>
    <dgm:cxn modelId="{F0D7697F-697A-4FE9-A49C-8F16E4941C97}" type="presParOf" srcId="{51DF492D-FCCA-4BFD-9926-139DB3240A8A}" destId="{5537A1C9-D35E-4EF0-A14C-400309B8466F}" srcOrd="0" destOrd="0" presId="urn:microsoft.com/office/officeart/2005/8/layout/orgChart1"/>
    <dgm:cxn modelId="{20193850-470B-438A-869C-C1399C2A9749}" type="presParOf" srcId="{5537A1C9-D35E-4EF0-A14C-400309B8466F}" destId="{84F1D529-A5F7-4C6C-B51C-145F7ACE0DD7}" srcOrd="0" destOrd="0" presId="urn:microsoft.com/office/officeart/2005/8/layout/orgChart1"/>
    <dgm:cxn modelId="{5A1C0C37-2FCF-44A1-AE4B-4933FB0A98BD}" type="presParOf" srcId="{5537A1C9-D35E-4EF0-A14C-400309B8466F}" destId="{7F15F961-97CC-4132-BF88-87E8B57BADC6}" srcOrd="1" destOrd="0" presId="urn:microsoft.com/office/officeart/2005/8/layout/orgChart1"/>
    <dgm:cxn modelId="{B750C736-F587-41A4-BD81-A3D1881C82D3}" type="presParOf" srcId="{51DF492D-FCCA-4BFD-9926-139DB3240A8A}" destId="{63187F37-95CC-4764-9A6A-7ED5AA5AA552}" srcOrd="1" destOrd="0" presId="urn:microsoft.com/office/officeart/2005/8/layout/orgChart1"/>
    <dgm:cxn modelId="{F77CA06F-31CB-427A-A5D9-4A7D04CD5601}" type="presParOf" srcId="{51DF492D-FCCA-4BFD-9926-139DB3240A8A}" destId="{070984B6-39A4-493C-BBC1-EB1CB6340085}" srcOrd="2" destOrd="0" presId="urn:microsoft.com/office/officeart/2005/8/layout/orgChart1"/>
    <dgm:cxn modelId="{AD27ECBF-A653-4C4A-87A2-77D12A2A6E09}" type="presParOf" srcId="{F83D922F-CD78-416A-B25D-862D182C82BD}" destId="{F0F263C8-3191-49DF-A1E9-5E0876F1D0E2}" srcOrd="4" destOrd="0" presId="urn:microsoft.com/office/officeart/2005/8/layout/orgChart1"/>
    <dgm:cxn modelId="{CC537175-CD0A-4404-9351-20487480CD9F}" type="presParOf" srcId="{F83D922F-CD78-416A-B25D-862D182C82BD}" destId="{3BB52203-ED0D-4347-B509-519432F2BB83}" srcOrd="5" destOrd="0" presId="urn:microsoft.com/office/officeart/2005/8/layout/orgChart1"/>
    <dgm:cxn modelId="{1C02213D-E8A4-4EAD-9E72-38F507D134F7}" type="presParOf" srcId="{3BB52203-ED0D-4347-B509-519432F2BB83}" destId="{C64B5BC4-2C08-453A-BC62-EA969138F9E5}" srcOrd="0" destOrd="0" presId="urn:microsoft.com/office/officeart/2005/8/layout/orgChart1"/>
    <dgm:cxn modelId="{167526CA-5AB6-465F-A16C-ADCF11771997}" type="presParOf" srcId="{C64B5BC4-2C08-453A-BC62-EA969138F9E5}" destId="{CD8368C7-BF10-4C06-880E-643660A0C18D}" srcOrd="0" destOrd="0" presId="urn:microsoft.com/office/officeart/2005/8/layout/orgChart1"/>
    <dgm:cxn modelId="{F52ECABF-FEAE-41E1-AFCD-68B7F2907508}" type="presParOf" srcId="{C64B5BC4-2C08-453A-BC62-EA969138F9E5}" destId="{F5D423CA-EFAB-46C9-A999-D58058D97FA6}" srcOrd="1" destOrd="0" presId="urn:microsoft.com/office/officeart/2005/8/layout/orgChart1"/>
    <dgm:cxn modelId="{3E0F0212-CC54-4BC6-BC51-39F7D2E9227C}" type="presParOf" srcId="{3BB52203-ED0D-4347-B509-519432F2BB83}" destId="{519A00E8-21B7-4304-A19A-BE8E75065109}" srcOrd="1" destOrd="0" presId="urn:microsoft.com/office/officeart/2005/8/layout/orgChart1"/>
    <dgm:cxn modelId="{74CF840A-58E0-4E32-B84B-B3A35EB908BE}" type="presParOf" srcId="{3BB52203-ED0D-4347-B509-519432F2BB83}" destId="{2A6328FD-2DB9-4BA7-A347-BE00DE0B1345}" srcOrd="2" destOrd="0" presId="urn:microsoft.com/office/officeart/2005/8/layout/orgChart1"/>
    <dgm:cxn modelId="{4E15362D-164E-4C4A-BE4B-81D95B955C70}" type="presParOf" srcId="{80BF6C24-EB8C-4B7F-B0FE-89B0F542DB24}" destId="{8BC1B1A6-6E06-40CB-8A6E-07B7700F7129}" srcOrd="2" destOrd="0" presId="urn:microsoft.com/office/officeart/2005/8/layout/orgChart1"/>
    <dgm:cxn modelId="{60F78534-6750-4673-BB37-9EE6427BECB8}" type="presParOf" srcId="{8BC1B1A6-6E06-40CB-8A6E-07B7700F7129}" destId="{43AB2EFC-EECA-4293-8B07-3A960A640884}" srcOrd="0" destOrd="0" presId="urn:microsoft.com/office/officeart/2005/8/layout/orgChart1"/>
    <dgm:cxn modelId="{36A408B6-C922-4673-BDD1-833EFE4C469B}" type="presParOf" srcId="{8BC1B1A6-6E06-40CB-8A6E-07B7700F7129}" destId="{34C88E0E-8125-4275-9F5D-13635DC4F5B2}" srcOrd="1" destOrd="0" presId="urn:microsoft.com/office/officeart/2005/8/layout/orgChart1"/>
    <dgm:cxn modelId="{873E8633-05DA-4F06-B9EC-1ED083F8253D}" type="presParOf" srcId="{34C88E0E-8125-4275-9F5D-13635DC4F5B2}" destId="{DF0E0F7A-9C46-48D2-81AA-4993C5E404D5}" srcOrd="0" destOrd="0" presId="urn:microsoft.com/office/officeart/2005/8/layout/orgChart1"/>
    <dgm:cxn modelId="{2BC4B58E-4F08-4545-910F-039B325CAA43}" type="presParOf" srcId="{DF0E0F7A-9C46-48D2-81AA-4993C5E404D5}" destId="{4357A0A3-8050-4637-B957-203CCCFB5106}" srcOrd="0" destOrd="0" presId="urn:microsoft.com/office/officeart/2005/8/layout/orgChart1"/>
    <dgm:cxn modelId="{CA11E8E3-9385-4080-B171-F02CE7EE51AF}" type="presParOf" srcId="{DF0E0F7A-9C46-48D2-81AA-4993C5E404D5}" destId="{D12B994E-60EA-48C6-9686-2197D81F6E69}" srcOrd="1" destOrd="0" presId="urn:microsoft.com/office/officeart/2005/8/layout/orgChart1"/>
    <dgm:cxn modelId="{146B605F-0083-4C07-96A5-C531610D74FA}" type="presParOf" srcId="{34C88E0E-8125-4275-9F5D-13635DC4F5B2}" destId="{8D741206-4E32-4708-8FB9-839B20C636C8}" srcOrd="1" destOrd="0" presId="urn:microsoft.com/office/officeart/2005/8/layout/orgChart1"/>
    <dgm:cxn modelId="{579539F2-7E8D-40A8-BBEE-3F9304F63FB5}" type="presParOf" srcId="{34C88E0E-8125-4275-9F5D-13635DC4F5B2}" destId="{378C23EE-9839-499A-BB0E-774CA99DE3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4773AC-9028-48AA-A4A4-8FB001C284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153C9E2-8B46-4DCC-8AE8-096585997DAD}" type="pres">
      <dgm:prSet presAssocID="{164773AC-9028-48AA-A4A4-8FB001C284D7}" presName="hierChild1" presStyleCnt="0">
        <dgm:presLayoutVars>
          <dgm:orgChart val="1"/>
          <dgm:chPref val="1"/>
          <dgm:dir/>
          <dgm:animOne val="branch"/>
          <dgm:animLvl val="lvl"/>
          <dgm:resizeHandles/>
        </dgm:presLayoutVars>
      </dgm:prSet>
      <dgm:spPr/>
    </dgm:pt>
  </dgm:ptLst>
  <dgm:cxnLst>
    <dgm:cxn modelId="{6986BDFC-202A-48C7-AC8B-DA7DEB1EDB0A}" type="presOf" srcId="{164773AC-9028-48AA-A4A4-8FB001C284D7}" destId="{2153C9E2-8B46-4DCC-8AE8-096585997DAD}"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773AC-9028-48AA-A4A4-8FB001C284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153C9E2-8B46-4DCC-8AE8-096585997DAD}" type="pres">
      <dgm:prSet presAssocID="{164773AC-9028-48AA-A4A4-8FB001C284D7}" presName="hierChild1" presStyleCnt="0">
        <dgm:presLayoutVars>
          <dgm:orgChart val="1"/>
          <dgm:chPref val="1"/>
          <dgm:dir/>
          <dgm:animOne val="branch"/>
          <dgm:animLvl val="lvl"/>
          <dgm:resizeHandles/>
        </dgm:presLayoutVars>
      </dgm:prSet>
      <dgm:spPr/>
    </dgm:pt>
  </dgm:ptLst>
  <dgm:cxnLst>
    <dgm:cxn modelId="{D13BDCDE-9727-4860-85BD-4A4C2C221423}" type="presOf" srcId="{164773AC-9028-48AA-A4A4-8FB001C284D7}" destId="{2153C9E2-8B46-4DCC-8AE8-096585997DAD}"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4773AC-9028-48AA-A4A4-8FB001C284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153C9E2-8B46-4DCC-8AE8-096585997DAD}" type="pres">
      <dgm:prSet presAssocID="{164773AC-9028-48AA-A4A4-8FB001C284D7}" presName="hierChild1" presStyleCnt="0">
        <dgm:presLayoutVars>
          <dgm:orgChart val="1"/>
          <dgm:chPref val="1"/>
          <dgm:dir/>
          <dgm:animOne val="branch"/>
          <dgm:animLvl val="lvl"/>
          <dgm:resizeHandles/>
        </dgm:presLayoutVars>
      </dgm:prSet>
      <dgm:spPr/>
    </dgm:pt>
  </dgm:ptLst>
  <dgm:cxnLst>
    <dgm:cxn modelId="{34222958-A728-40AD-9A8F-6CE753343868}" type="presOf" srcId="{164773AC-9028-48AA-A4A4-8FB001C284D7}" destId="{2153C9E2-8B46-4DCC-8AE8-096585997DAD}"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4773AC-9028-48AA-A4A4-8FB001C284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153C9E2-8B46-4DCC-8AE8-096585997DAD}" type="pres">
      <dgm:prSet presAssocID="{164773AC-9028-48AA-A4A4-8FB001C284D7}" presName="hierChild1" presStyleCnt="0">
        <dgm:presLayoutVars>
          <dgm:orgChart val="1"/>
          <dgm:chPref val="1"/>
          <dgm:dir/>
          <dgm:animOne val="branch"/>
          <dgm:animLvl val="lvl"/>
          <dgm:resizeHandles/>
        </dgm:presLayoutVars>
      </dgm:prSet>
      <dgm:spPr/>
    </dgm:pt>
  </dgm:ptLst>
  <dgm:cxnLst>
    <dgm:cxn modelId="{4EEACBAC-F17E-4198-AA98-5D264533F2B8}" type="presOf" srcId="{164773AC-9028-48AA-A4A4-8FB001C284D7}" destId="{2153C9E2-8B46-4DCC-8AE8-096585997DAD}"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4773AC-9028-48AA-A4A4-8FB001C284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153C9E2-8B46-4DCC-8AE8-096585997DAD}" type="pres">
      <dgm:prSet presAssocID="{164773AC-9028-48AA-A4A4-8FB001C284D7}" presName="hierChild1" presStyleCnt="0">
        <dgm:presLayoutVars>
          <dgm:orgChart val="1"/>
          <dgm:chPref val="1"/>
          <dgm:dir/>
          <dgm:animOne val="branch"/>
          <dgm:animLvl val="lvl"/>
          <dgm:resizeHandles/>
        </dgm:presLayoutVars>
      </dgm:prSet>
      <dgm:spPr/>
    </dgm:pt>
  </dgm:ptLst>
  <dgm:cxnLst>
    <dgm:cxn modelId="{DDB7BE75-9785-467C-9F37-E183B5A360D4}" type="presOf" srcId="{164773AC-9028-48AA-A4A4-8FB001C284D7}" destId="{2153C9E2-8B46-4DCC-8AE8-096585997DAD}"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4773AC-9028-48AA-A4A4-8FB001C284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153C9E2-8B46-4DCC-8AE8-096585997DAD}" type="pres">
      <dgm:prSet presAssocID="{164773AC-9028-48AA-A4A4-8FB001C284D7}" presName="hierChild1" presStyleCnt="0">
        <dgm:presLayoutVars>
          <dgm:orgChart val="1"/>
          <dgm:chPref val="1"/>
          <dgm:dir/>
          <dgm:animOne val="branch"/>
          <dgm:animLvl val="lvl"/>
          <dgm:resizeHandles/>
        </dgm:presLayoutVars>
      </dgm:prSet>
      <dgm:spPr/>
    </dgm:pt>
  </dgm:ptLst>
  <dgm:cxnLst>
    <dgm:cxn modelId="{CF0CD31E-81BF-4DAC-B0B5-FB5FA6B917EC}" type="presOf" srcId="{164773AC-9028-48AA-A4A4-8FB001C284D7}" destId="{2153C9E2-8B46-4DCC-8AE8-096585997DAD}"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B2EFC-EECA-4293-8B07-3A960A640884}">
      <dsp:nvSpPr>
        <dsp:cNvPr id="0" name=""/>
        <dsp:cNvSpPr/>
      </dsp:nvSpPr>
      <dsp:spPr>
        <a:xfrm>
          <a:off x="3980812" y="1572101"/>
          <a:ext cx="286387" cy="1050238"/>
        </a:xfrm>
        <a:custGeom>
          <a:avLst/>
          <a:gdLst/>
          <a:ahLst/>
          <a:cxnLst/>
          <a:rect l="0" t="0" r="0" b="0"/>
          <a:pathLst>
            <a:path>
              <a:moveTo>
                <a:pt x="286387" y="0"/>
              </a:moveTo>
              <a:lnTo>
                <a:pt x="286387" y="1050238"/>
              </a:lnTo>
              <a:lnTo>
                <a:pt x="0" y="10502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F263C8-3191-49DF-A1E9-5E0876F1D0E2}">
      <dsp:nvSpPr>
        <dsp:cNvPr id="0" name=""/>
        <dsp:cNvSpPr/>
      </dsp:nvSpPr>
      <dsp:spPr>
        <a:xfrm>
          <a:off x="4267200" y="1572101"/>
          <a:ext cx="3019075" cy="2356438"/>
        </a:xfrm>
        <a:custGeom>
          <a:avLst/>
          <a:gdLst/>
          <a:ahLst/>
          <a:cxnLst/>
          <a:rect l="0" t="0" r="0" b="0"/>
          <a:pathLst>
            <a:path>
              <a:moveTo>
                <a:pt x="0" y="0"/>
              </a:moveTo>
              <a:lnTo>
                <a:pt x="0" y="2094452"/>
              </a:lnTo>
              <a:lnTo>
                <a:pt x="3019075" y="2094452"/>
              </a:lnTo>
              <a:lnTo>
                <a:pt x="3019075" y="23564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52B34-D775-45A0-BF32-5446288043CC}">
      <dsp:nvSpPr>
        <dsp:cNvPr id="0" name=""/>
        <dsp:cNvSpPr/>
      </dsp:nvSpPr>
      <dsp:spPr>
        <a:xfrm>
          <a:off x="4221480" y="1572101"/>
          <a:ext cx="91440" cy="2356438"/>
        </a:xfrm>
        <a:custGeom>
          <a:avLst/>
          <a:gdLst/>
          <a:ahLst/>
          <a:cxnLst/>
          <a:rect l="0" t="0" r="0" b="0"/>
          <a:pathLst>
            <a:path>
              <a:moveTo>
                <a:pt x="45720" y="0"/>
              </a:moveTo>
              <a:lnTo>
                <a:pt x="45720" y="23564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F07FE-A84F-4A66-A4C2-DFCC9251B1DE}">
      <dsp:nvSpPr>
        <dsp:cNvPr id="0" name=""/>
        <dsp:cNvSpPr/>
      </dsp:nvSpPr>
      <dsp:spPr>
        <a:xfrm>
          <a:off x="1248124" y="1572101"/>
          <a:ext cx="3019075" cy="2356438"/>
        </a:xfrm>
        <a:custGeom>
          <a:avLst/>
          <a:gdLst/>
          <a:ahLst/>
          <a:cxnLst/>
          <a:rect l="0" t="0" r="0" b="0"/>
          <a:pathLst>
            <a:path>
              <a:moveTo>
                <a:pt x="3019075" y="0"/>
              </a:moveTo>
              <a:lnTo>
                <a:pt x="3019075" y="2094452"/>
              </a:lnTo>
              <a:lnTo>
                <a:pt x="0" y="2094452"/>
              </a:lnTo>
              <a:lnTo>
                <a:pt x="0" y="23564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6E4948-9104-4938-8B12-96E7369F125E}">
      <dsp:nvSpPr>
        <dsp:cNvPr id="0" name=""/>
        <dsp:cNvSpPr/>
      </dsp:nvSpPr>
      <dsp:spPr>
        <a:xfrm>
          <a:off x="3019648" y="324549"/>
          <a:ext cx="2495103" cy="12475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VA Records Management</a:t>
          </a:r>
        </a:p>
      </dsp:txBody>
      <dsp:txXfrm>
        <a:off x="3019648" y="324549"/>
        <a:ext cx="2495103" cy="1247551"/>
      </dsp:txXfrm>
    </dsp:sp>
    <dsp:sp modelId="{28D27F1A-A3A8-4569-BFD4-B0F638C00107}">
      <dsp:nvSpPr>
        <dsp:cNvPr id="0" name=""/>
        <dsp:cNvSpPr/>
      </dsp:nvSpPr>
      <dsp:spPr>
        <a:xfrm>
          <a:off x="572" y="3928539"/>
          <a:ext cx="2495103" cy="12475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VBA</a:t>
          </a:r>
        </a:p>
      </dsp:txBody>
      <dsp:txXfrm>
        <a:off x="572" y="3928539"/>
        <a:ext cx="2495103" cy="1247551"/>
      </dsp:txXfrm>
    </dsp:sp>
    <dsp:sp modelId="{84F1D529-A5F7-4C6C-B51C-145F7ACE0DD7}">
      <dsp:nvSpPr>
        <dsp:cNvPr id="0" name=""/>
        <dsp:cNvSpPr/>
      </dsp:nvSpPr>
      <dsp:spPr>
        <a:xfrm>
          <a:off x="3019648" y="3928539"/>
          <a:ext cx="2495103" cy="12475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VHA</a:t>
          </a:r>
        </a:p>
      </dsp:txBody>
      <dsp:txXfrm>
        <a:off x="3019648" y="3928539"/>
        <a:ext cx="2495103" cy="1247551"/>
      </dsp:txXfrm>
    </dsp:sp>
    <dsp:sp modelId="{CD8368C7-BF10-4C06-880E-643660A0C18D}">
      <dsp:nvSpPr>
        <dsp:cNvPr id="0" name=""/>
        <dsp:cNvSpPr/>
      </dsp:nvSpPr>
      <dsp:spPr>
        <a:xfrm>
          <a:off x="6038723" y="3928539"/>
          <a:ext cx="2495103" cy="12475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NCA</a:t>
          </a:r>
        </a:p>
      </dsp:txBody>
      <dsp:txXfrm>
        <a:off x="6038723" y="3928539"/>
        <a:ext cx="2495103" cy="1247551"/>
      </dsp:txXfrm>
    </dsp:sp>
    <dsp:sp modelId="{4357A0A3-8050-4637-B957-203CCCFB5106}">
      <dsp:nvSpPr>
        <dsp:cNvPr id="0" name=""/>
        <dsp:cNvSpPr/>
      </dsp:nvSpPr>
      <dsp:spPr>
        <a:xfrm>
          <a:off x="1013959" y="1998564"/>
          <a:ext cx="2966852" cy="12475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VA VACO Program Offices</a:t>
          </a:r>
        </a:p>
      </dsp:txBody>
      <dsp:txXfrm>
        <a:off x="1013959" y="1998564"/>
        <a:ext cx="2966852" cy="1247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2187F3-DEA2-5840-A977-DE3F9E2CE46F}" type="datetimeFigureOut">
              <a:rPr lang="en-US" smtClean="0"/>
              <a:t>4/23/2020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D9353A-BAA8-A043-9AAC-5D64B2FFC8A2}" type="slidenum">
              <a:rPr lang="en-US" smtClean="0"/>
              <a:t>‹#›</a:t>
            </a:fld>
            <a:endParaRPr lang="en-US" dirty="0"/>
          </a:p>
        </p:txBody>
      </p:sp>
    </p:spTree>
    <p:extLst>
      <p:ext uri="{BB962C8B-B14F-4D97-AF65-F5344CB8AC3E}">
        <p14:creationId xmlns:p14="http://schemas.microsoft.com/office/powerpoint/2010/main" val="3487423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AC57B9-FA7E-0642-9F33-1DC37649C4BA}" type="datetimeFigureOut">
              <a:rPr lang="en-US" smtClean="0"/>
              <a:t>4/23/2020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A590A-A7BE-644A-836B-46FE6388CA44}" type="slidenum">
              <a:rPr lang="en-US" smtClean="0"/>
              <a:t>‹#›</a:t>
            </a:fld>
            <a:endParaRPr lang="en-US" dirty="0"/>
          </a:p>
        </p:txBody>
      </p:sp>
    </p:spTree>
    <p:extLst>
      <p:ext uri="{BB962C8B-B14F-4D97-AF65-F5344CB8AC3E}">
        <p14:creationId xmlns:p14="http://schemas.microsoft.com/office/powerpoint/2010/main" val="35943821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VHA Program Offices are under VHA and that Jennifer Gary is the Program Office Records Manager.  ORD at the facility is supported by the Facility Records Manager. Each Program should have a Records Liaison who know the records of that office.  Each ORD office in the filed should have at least one Records Liaison depending on size and scope of office. </a:t>
            </a:r>
          </a:p>
        </p:txBody>
      </p:sp>
      <p:sp>
        <p:nvSpPr>
          <p:cNvPr id="4" name="Slide Number Placeholder 3"/>
          <p:cNvSpPr>
            <a:spLocks noGrp="1"/>
          </p:cNvSpPr>
          <p:nvPr>
            <p:ph type="sldNum" sz="quarter" idx="10"/>
          </p:nvPr>
        </p:nvSpPr>
        <p:spPr/>
        <p:txBody>
          <a:bodyPr/>
          <a:lstStyle/>
          <a:p>
            <a:fld id="{454A590A-A7BE-644A-836B-46FE6388CA44}" type="slidenum">
              <a:rPr lang="en-US" smtClean="0"/>
              <a:t>3</a:t>
            </a:fld>
            <a:endParaRPr lang="en-US" dirty="0"/>
          </a:p>
        </p:txBody>
      </p:sp>
    </p:spTree>
    <p:extLst>
      <p:ext uri="{BB962C8B-B14F-4D97-AF65-F5344CB8AC3E}">
        <p14:creationId xmlns:p14="http://schemas.microsoft.com/office/powerpoint/2010/main" val="2824726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3536695" y="3220320"/>
            <a:ext cx="184731" cy="584775"/>
          </a:xfrm>
          <a:prstGeom prst="rect">
            <a:avLst/>
          </a:prstGeom>
        </p:spPr>
        <p:txBody>
          <a:bodyPr wrap="none">
            <a:spAutoFit/>
          </a:bodyPr>
          <a:lstStyle/>
          <a:p>
            <a:endParaRPr lang="en-US" sz="3200" b="1" dirty="0">
              <a:solidFill>
                <a:schemeClr val="tx2"/>
              </a:solidFill>
              <a:latin typeface="Arial" panose="020B0604020202020204" pitchFamily="34" charset="0"/>
              <a:cs typeface="Arial" panose="020B0604020202020204" pitchFamily="34" charset="0"/>
            </a:endParaRPr>
          </a:p>
        </p:txBody>
      </p:sp>
      <p:grpSp>
        <p:nvGrpSpPr>
          <p:cNvPr id="5" name="Group 4"/>
          <p:cNvGrpSpPr/>
          <p:nvPr userDrawn="1"/>
        </p:nvGrpSpPr>
        <p:grpSpPr>
          <a:xfrm>
            <a:off x="4852416" y="2219795"/>
            <a:ext cx="4636277" cy="3644557"/>
            <a:chOff x="2342803" y="1703709"/>
            <a:chExt cx="5103081" cy="4011317"/>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3587">
              <a:off x="2342803" y="1703709"/>
              <a:ext cx="5103081" cy="4011317"/>
            </a:xfrm>
            <a:prstGeom prst="rect">
              <a:avLst/>
            </a:prstGeom>
          </p:spPr>
        </p:pic>
        <p:sp>
          <p:nvSpPr>
            <p:cNvPr id="7" name="TextBox 6"/>
            <p:cNvSpPr txBox="1"/>
            <p:nvPr/>
          </p:nvSpPr>
          <p:spPr>
            <a:xfrm rot="20321648">
              <a:off x="3263237" y="2979049"/>
              <a:ext cx="4173461" cy="2504177"/>
            </a:xfrm>
            <a:prstGeom prst="rect">
              <a:avLst/>
            </a:prstGeom>
            <a:noFill/>
          </p:spPr>
          <p:txBody>
            <a:bodyPr wrap="square" rtlCol="0">
              <a:spAutoFit/>
            </a:bodyPr>
            <a:lstStyle/>
            <a:p>
              <a:pPr algn="ctr"/>
              <a:r>
                <a:rPr lang="en-US" sz="3200" b="1" dirty="0">
                  <a:solidFill>
                    <a:srgbClr val="003F72"/>
                  </a:solidFill>
                  <a:latin typeface="Arial" panose="020B0604020202020204" pitchFamily="34" charset="0"/>
                  <a:ea typeface="Adobe Fan Heiti Std B" pitchFamily="34" charset="-128"/>
                  <a:cs typeface="Arial" panose="020B0604020202020204" pitchFamily="34" charset="0"/>
                </a:rPr>
                <a:t>BASIC </a:t>
              </a:r>
            </a:p>
            <a:p>
              <a:pPr algn="ctr"/>
              <a:r>
                <a:rPr lang="en-US" sz="3200" b="1" dirty="0">
                  <a:solidFill>
                    <a:srgbClr val="003F72"/>
                  </a:solidFill>
                  <a:latin typeface="Arial" panose="020B0604020202020204" pitchFamily="34" charset="0"/>
                  <a:ea typeface="Adobe Fan Heiti Std B" pitchFamily="34" charset="-128"/>
                  <a:cs typeface="Arial" panose="020B0604020202020204" pitchFamily="34" charset="0"/>
                </a:rPr>
                <a:t>RECORDS MANAGEMENT</a:t>
              </a:r>
            </a:p>
            <a:p>
              <a:pPr algn="ctr"/>
              <a:r>
                <a:rPr lang="en-US" sz="3200" b="1" dirty="0">
                  <a:solidFill>
                    <a:srgbClr val="003F72"/>
                  </a:solidFill>
                  <a:latin typeface="Arial" panose="020B0604020202020204" pitchFamily="34" charset="0"/>
                  <a:ea typeface="Adobe Fan Heiti Std B" pitchFamily="34" charset="-128"/>
                  <a:cs typeface="Arial" panose="020B0604020202020204" pitchFamily="34" charset="0"/>
                </a:rPr>
                <a:t>101</a:t>
              </a:r>
            </a:p>
          </p:txBody>
        </p:sp>
      </p:grpSp>
    </p:spTree>
    <p:extLst>
      <p:ext uri="{BB962C8B-B14F-4D97-AF65-F5344CB8AC3E}">
        <p14:creationId xmlns:p14="http://schemas.microsoft.com/office/powerpoint/2010/main" val="90289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43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57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9375" y="452120"/>
            <a:ext cx="12959778" cy="1371600"/>
          </a:xfrm>
          <a:prstGeom prst="rect">
            <a:avLst/>
          </a:prstGeom>
        </p:spPr>
        <p:txBody>
          <a:bodyPr/>
          <a:lstStyle>
            <a:lvl1pPr>
              <a:defRPr sz="3600">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sz="half" idx="1"/>
          </p:nvPr>
        </p:nvSpPr>
        <p:spPr>
          <a:xfrm>
            <a:off x="829374" y="1920875"/>
            <a:ext cx="6409625" cy="4931029"/>
          </a:xfrm>
          <a:prstGeom prst="rect">
            <a:avLst/>
          </a:prstGeom>
        </p:spPr>
        <p:txBody>
          <a:bodyPr/>
          <a:lstStyle>
            <a:lvl1pPr>
              <a:defRPr sz="320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7391400" y="1920875"/>
            <a:ext cx="6397753" cy="4931029"/>
          </a:xfrm>
          <a:prstGeom prst="rect">
            <a:avLst/>
          </a:prstGeom>
        </p:spPr>
        <p:txBody>
          <a:bodyPr/>
          <a:lstStyle>
            <a:lvl1pPr>
              <a:defRPr sz="320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331055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04498" tIns="52249" rIns="104498" bIns="52249"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04498" tIns="52249" rIns="104498" bIns="522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104498" tIns="52249" rIns="104498" bIns="52249" rtlCol="0" anchor="ctr"/>
          <a:lstStyle>
            <a:lvl1pPr algn="l">
              <a:defRPr sz="1400">
                <a:solidFill>
                  <a:schemeClr val="tx1">
                    <a:tint val="75000"/>
                  </a:schemeClr>
                </a:solidFill>
              </a:defRPr>
            </a:lvl1pPr>
          </a:lstStyle>
          <a:p>
            <a:fld id="{EB91CA96-C818-D848-BF44-9D6AE8284D52}" type="datetime1">
              <a:rPr lang="en-US" smtClean="0"/>
              <a:t>4/23/2020</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04498" tIns="52249" rIns="104498" bIns="52249"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04498" tIns="52249" rIns="104498" bIns="52249" rtlCol="0" anchor="ctr"/>
          <a:lstStyle>
            <a:lvl1pPr algn="r">
              <a:defRPr sz="1400">
                <a:solidFill>
                  <a:schemeClr val="tx1">
                    <a:tint val="75000"/>
                  </a:schemeClr>
                </a:solidFill>
              </a:defRPr>
            </a:lvl1pPr>
          </a:lstStyle>
          <a:p>
            <a:fld id="{8C550043-914D-7440-8327-C986E4AEDA0D}" type="slidenum">
              <a:rPr lang="en-US" smtClean="0"/>
              <a:t>‹#›</a:t>
            </a:fld>
            <a:endParaRPr lang="en-US" dirty="0"/>
          </a:p>
        </p:txBody>
      </p:sp>
      <p:pic>
        <p:nvPicPr>
          <p:cNvPr id="7" name="Picture 6" descr="va_blue_bkgrnd_thread.pdf" title="blue backgroun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10" name="Rectangle 9" title="white background"/>
          <p:cNvSpPr/>
          <p:nvPr userDrawn="1"/>
        </p:nvSpPr>
        <p:spPr>
          <a:xfrm>
            <a:off x="1082348" y="1045475"/>
            <a:ext cx="12466625" cy="58064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title="gray background"/>
          <p:cNvSpPr/>
          <p:nvPr userDrawn="1"/>
        </p:nvSpPr>
        <p:spPr>
          <a:xfrm>
            <a:off x="2349365" y="1828798"/>
            <a:ext cx="9932589" cy="4528383"/>
          </a:xfrm>
          <a:prstGeom prst="rect">
            <a:avLst/>
          </a:prstGeom>
          <a:solidFill>
            <a:schemeClr val="bg1">
              <a:lumMod val="75000"/>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eorgia"/>
              <a:cs typeface="Georgia"/>
            </a:endParaRPr>
          </a:p>
        </p:txBody>
      </p:sp>
      <p:pic>
        <p:nvPicPr>
          <p:cNvPr id="8" name="Picture 7" descr="VA U.S. Department of Veterans Affairs" title="VA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4367" y="164529"/>
            <a:ext cx="2571171" cy="722772"/>
          </a:xfrm>
          <a:prstGeom prst="rect">
            <a:avLst/>
          </a:prstGeom>
        </p:spPr>
      </p:pic>
      <p:pic>
        <p:nvPicPr>
          <p:cNvPr id="12" name="Picture 11" descr="I Care Department of Veterans Affairs" title="I Care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236877" y="5868450"/>
            <a:ext cx="1327305" cy="1001847"/>
          </a:xfrm>
          <a:prstGeom prst="rect">
            <a:avLst/>
          </a:prstGeom>
        </p:spPr>
      </p:pic>
    </p:spTree>
    <p:extLst>
      <p:ext uri="{BB962C8B-B14F-4D97-AF65-F5344CB8AC3E}">
        <p14:creationId xmlns:p14="http://schemas.microsoft.com/office/powerpoint/2010/main" val="108667876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522488" rtl="0" eaLnBrk="1" latinLnBrk="0" hangingPunct="1">
        <a:spcBef>
          <a:spcPct val="0"/>
        </a:spcBef>
        <a:buNone/>
        <a:defRPr sz="5000" kern="1200">
          <a:solidFill>
            <a:schemeClr val="tx1"/>
          </a:solidFill>
          <a:latin typeface="+mj-lt"/>
          <a:ea typeface="+mj-ea"/>
          <a:cs typeface="+mj-cs"/>
        </a:defRPr>
      </a:lvl1pPr>
    </p:titleStyle>
    <p:bodyStyle>
      <a:lvl1pPr marL="391866" indent="-391866" algn="l" defTabSz="522488" rtl="0" eaLnBrk="1" latinLnBrk="0" hangingPunct="1">
        <a:spcBef>
          <a:spcPct val="20000"/>
        </a:spcBef>
        <a:buFont typeface="Arial"/>
        <a:buChar char="•"/>
        <a:defRPr sz="3700" kern="1200">
          <a:solidFill>
            <a:schemeClr val="tx1"/>
          </a:solidFill>
          <a:latin typeface="+mn-lt"/>
          <a:ea typeface="+mn-ea"/>
          <a:cs typeface="+mn-cs"/>
        </a:defRPr>
      </a:lvl1pPr>
      <a:lvl2pPr marL="849043" indent="-326555" algn="l" defTabSz="522488" rtl="0" eaLnBrk="1" latinLnBrk="0" hangingPunct="1">
        <a:spcBef>
          <a:spcPct val="20000"/>
        </a:spcBef>
        <a:buFont typeface="Arial"/>
        <a:buChar char="–"/>
        <a:defRPr sz="3200" kern="1200">
          <a:solidFill>
            <a:schemeClr val="tx1"/>
          </a:solidFill>
          <a:latin typeface="+mn-lt"/>
          <a:ea typeface="+mn-ea"/>
          <a:cs typeface="+mn-cs"/>
        </a:defRPr>
      </a:lvl2pPr>
      <a:lvl3pPr marL="1306220" indent="-261244" algn="l" defTabSz="522488" rtl="0" eaLnBrk="1" latinLnBrk="0" hangingPunct="1">
        <a:spcBef>
          <a:spcPct val="20000"/>
        </a:spcBef>
        <a:buFont typeface="Arial"/>
        <a:buChar char="•"/>
        <a:defRPr sz="2700" kern="1200">
          <a:solidFill>
            <a:schemeClr val="tx1"/>
          </a:solidFill>
          <a:latin typeface="+mn-lt"/>
          <a:ea typeface="+mn-ea"/>
          <a:cs typeface="+mn-cs"/>
        </a:defRPr>
      </a:lvl3pPr>
      <a:lvl4pPr marL="1828709" indent="-261244" algn="l" defTabSz="522488" rtl="0" eaLnBrk="1" latinLnBrk="0" hangingPunct="1">
        <a:spcBef>
          <a:spcPct val="20000"/>
        </a:spcBef>
        <a:buFont typeface="Arial"/>
        <a:buChar char="–"/>
        <a:defRPr sz="2300" kern="1200">
          <a:solidFill>
            <a:schemeClr val="tx1"/>
          </a:solidFill>
          <a:latin typeface="+mn-lt"/>
          <a:ea typeface="+mn-ea"/>
          <a:cs typeface="+mn-cs"/>
        </a:defRPr>
      </a:lvl4pPr>
      <a:lvl5pPr marL="2351197" indent="-261244" algn="l" defTabSz="522488" rtl="0" eaLnBrk="1" latinLnBrk="0" hangingPunct="1">
        <a:spcBef>
          <a:spcPct val="20000"/>
        </a:spcBef>
        <a:buFont typeface="Arial"/>
        <a:buChar char="»"/>
        <a:defRPr sz="2300" kern="1200">
          <a:solidFill>
            <a:schemeClr val="tx1"/>
          </a:solidFill>
          <a:latin typeface="+mn-lt"/>
          <a:ea typeface="+mn-ea"/>
          <a:cs typeface="+mn-cs"/>
        </a:defRPr>
      </a:lvl5pPr>
      <a:lvl6pPr marL="2873685" indent="-261244" algn="l" defTabSz="522488" rtl="0" eaLnBrk="1" latinLnBrk="0" hangingPunct="1">
        <a:spcBef>
          <a:spcPct val="20000"/>
        </a:spcBef>
        <a:buFont typeface="Arial"/>
        <a:buChar char="•"/>
        <a:defRPr sz="2300" kern="1200">
          <a:solidFill>
            <a:schemeClr val="tx1"/>
          </a:solidFill>
          <a:latin typeface="+mn-lt"/>
          <a:ea typeface="+mn-ea"/>
          <a:cs typeface="+mn-cs"/>
        </a:defRPr>
      </a:lvl6pPr>
      <a:lvl7pPr marL="3396173" indent="-261244" algn="l" defTabSz="522488" rtl="0" eaLnBrk="1" latinLnBrk="0" hangingPunct="1">
        <a:spcBef>
          <a:spcPct val="20000"/>
        </a:spcBef>
        <a:buFont typeface="Arial"/>
        <a:buChar char="•"/>
        <a:defRPr sz="2300" kern="1200">
          <a:solidFill>
            <a:schemeClr val="tx1"/>
          </a:solidFill>
          <a:latin typeface="+mn-lt"/>
          <a:ea typeface="+mn-ea"/>
          <a:cs typeface="+mn-cs"/>
        </a:defRPr>
      </a:lvl7pPr>
      <a:lvl8pPr marL="3918661" indent="-261244" algn="l" defTabSz="522488" rtl="0" eaLnBrk="1" latinLnBrk="0" hangingPunct="1">
        <a:spcBef>
          <a:spcPct val="20000"/>
        </a:spcBef>
        <a:buFont typeface="Arial"/>
        <a:buChar char="•"/>
        <a:defRPr sz="2300" kern="1200">
          <a:solidFill>
            <a:schemeClr val="tx1"/>
          </a:solidFill>
          <a:latin typeface="+mn-lt"/>
          <a:ea typeface="+mn-ea"/>
          <a:cs typeface="+mn-cs"/>
        </a:defRPr>
      </a:lvl8pPr>
      <a:lvl9pPr marL="4441149" indent="-261244" algn="l" defTabSz="522488"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2488" rtl="0" eaLnBrk="1" latinLnBrk="0" hangingPunct="1">
        <a:defRPr sz="2100" kern="1200">
          <a:solidFill>
            <a:schemeClr val="tx1"/>
          </a:solidFill>
          <a:latin typeface="+mn-lt"/>
          <a:ea typeface="+mn-ea"/>
          <a:cs typeface="+mn-cs"/>
        </a:defRPr>
      </a:lvl1pPr>
      <a:lvl2pPr marL="522488" algn="l" defTabSz="522488" rtl="0" eaLnBrk="1" latinLnBrk="0" hangingPunct="1">
        <a:defRPr sz="2100" kern="1200">
          <a:solidFill>
            <a:schemeClr val="tx1"/>
          </a:solidFill>
          <a:latin typeface="+mn-lt"/>
          <a:ea typeface="+mn-ea"/>
          <a:cs typeface="+mn-cs"/>
        </a:defRPr>
      </a:lvl2pPr>
      <a:lvl3pPr marL="1044976" algn="l" defTabSz="522488" rtl="0" eaLnBrk="1" latinLnBrk="0" hangingPunct="1">
        <a:defRPr sz="2100" kern="1200">
          <a:solidFill>
            <a:schemeClr val="tx1"/>
          </a:solidFill>
          <a:latin typeface="+mn-lt"/>
          <a:ea typeface="+mn-ea"/>
          <a:cs typeface="+mn-cs"/>
        </a:defRPr>
      </a:lvl3pPr>
      <a:lvl4pPr marL="1567464" algn="l" defTabSz="522488" rtl="0" eaLnBrk="1" latinLnBrk="0" hangingPunct="1">
        <a:defRPr sz="2100" kern="1200">
          <a:solidFill>
            <a:schemeClr val="tx1"/>
          </a:solidFill>
          <a:latin typeface="+mn-lt"/>
          <a:ea typeface="+mn-ea"/>
          <a:cs typeface="+mn-cs"/>
        </a:defRPr>
      </a:lvl4pPr>
      <a:lvl5pPr marL="2089953" algn="l" defTabSz="522488" rtl="0" eaLnBrk="1" latinLnBrk="0" hangingPunct="1">
        <a:defRPr sz="2100" kern="1200">
          <a:solidFill>
            <a:schemeClr val="tx1"/>
          </a:solidFill>
          <a:latin typeface="+mn-lt"/>
          <a:ea typeface="+mn-ea"/>
          <a:cs typeface="+mn-cs"/>
        </a:defRPr>
      </a:lvl5pPr>
      <a:lvl6pPr marL="2612441" algn="l" defTabSz="522488" rtl="0" eaLnBrk="1" latinLnBrk="0" hangingPunct="1">
        <a:defRPr sz="2100" kern="1200">
          <a:solidFill>
            <a:schemeClr val="tx1"/>
          </a:solidFill>
          <a:latin typeface="+mn-lt"/>
          <a:ea typeface="+mn-ea"/>
          <a:cs typeface="+mn-cs"/>
        </a:defRPr>
      </a:lvl6pPr>
      <a:lvl7pPr marL="3134929" algn="l" defTabSz="522488" rtl="0" eaLnBrk="1" latinLnBrk="0" hangingPunct="1">
        <a:defRPr sz="2100" kern="1200">
          <a:solidFill>
            <a:schemeClr val="tx1"/>
          </a:solidFill>
          <a:latin typeface="+mn-lt"/>
          <a:ea typeface="+mn-ea"/>
          <a:cs typeface="+mn-cs"/>
        </a:defRPr>
      </a:lvl7pPr>
      <a:lvl8pPr marL="3657417" algn="l" defTabSz="522488" rtl="0" eaLnBrk="1" latinLnBrk="0" hangingPunct="1">
        <a:defRPr sz="2100" kern="1200">
          <a:solidFill>
            <a:schemeClr val="tx1"/>
          </a:solidFill>
          <a:latin typeface="+mn-lt"/>
          <a:ea typeface="+mn-ea"/>
          <a:cs typeface="+mn-cs"/>
        </a:defRPr>
      </a:lvl8pPr>
      <a:lvl9pPr marL="4179905" algn="l" defTabSz="522488"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835938" y="447029"/>
            <a:ext cx="12966013" cy="63804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1816608" y="1369556"/>
            <a:ext cx="10972800" cy="0"/>
          </a:xfrm>
          <a:prstGeom prst="line">
            <a:avLst/>
          </a:prstGeom>
          <a:ln>
            <a:solidFill>
              <a:srgbClr val="003F7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143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835938" y="447029"/>
            <a:ext cx="12966013" cy="638049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6019799"/>
      </p:ext>
    </p:extLst>
  </p:cSld>
  <p:clrMap bg1="lt1" tx1="dk1" bg2="lt2" tx2="dk2" accent1="accent1" accent2="accent2" accent3="accent3" accent4="accent4" accent5="accent5" accent6="accent6" hlink="hlink" folHlink="folHlink"/>
  <p:sldLayoutIdLst>
    <p:sldLayoutId id="2147483675" r:id="rId1"/>
    <p:sldLayoutId id="214748366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ennifer.Gary@va.gov" TargetMode="External"/><Relationship Id="rId2" Type="http://schemas.openxmlformats.org/officeDocument/2006/relationships/hyperlink" Target="mailto:Matthew.Staden@v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5248" y="2767584"/>
            <a:ext cx="2828544" cy="2062103"/>
          </a:xfrm>
          <a:prstGeom prst="rect">
            <a:avLst/>
          </a:prstGeom>
          <a:noFill/>
        </p:spPr>
        <p:txBody>
          <a:bodyPr wrap="square" rtlCol="0">
            <a:spAutoFit/>
          </a:bodyPr>
          <a:lstStyle/>
          <a:p>
            <a:r>
              <a:rPr lang="en-US" sz="3200" b="1" dirty="0">
                <a:solidFill>
                  <a:schemeClr val="tx2"/>
                </a:solidFill>
                <a:latin typeface="Arial" panose="020B0604020202020204" pitchFamily="34" charset="0"/>
                <a:cs typeface="Arial" panose="020B0604020202020204" pitchFamily="34" charset="0"/>
              </a:rPr>
              <a:t>Records Management Training for ORD FY-2020</a:t>
            </a:r>
            <a:endParaRPr lang="en-US" sz="3200" dirty="0">
              <a:solidFill>
                <a:schemeClr val="tx2"/>
              </a:solidFill>
              <a:latin typeface="Arial" panose="020B0604020202020204" pitchFamily="34" charset="0"/>
              <a:cs typeface="Arial" panose="020B0604020202020204" pitchFamily="34" charset="0"/>
            </a:endParaRPr>
          </a:p>
        </p:txBody>
      </p:sp>
      <p:sp>
        <p:nvSpPr>
          <p:cNvPr id="3" name="TextBox 2"/>
          <p:cNvSpPr txBox="1"/>
          <p:nvPr/>
        </p:nvSpPr>
        <p:spPr>
          <a:xfrm>
            <a:off x="9942576" y="2755391"/>
            <a:ext cx="2572512" cy="2554545"/>
          </a:xfrm>
          <a:prstGeom prst="rect">
            <a:avLst/>
          </a:prstGeom>
          <a:noFill/>
        </p:spPr>
        <p:txBody>
          <a:bodyPr wrap="square" rtlCol="0">
            <a:spAutoFit/>
          </a:bodyPr>
          <a:lstStyle/>
          <a:p>
            <a:r>
              <a:rPr lang="en-US" sz="3200" dirty="0">
                <a:solidFill>
                  <a:schemeClr val="tx2"/>
                </a:solidFill>
                <a:latin typeface="Arial" panose="020B0604020202020204" pitchFamily="34" charset="0"/>
                <a:cs typeface="Arial" panose="020B0604020202020204" pitchFamily="34" charset="0"/>
              </a:rPr>
              <a:t>Instructor Matt Staden, VHA Records Officer</a:t>
            </a:r>
          </a:p>
        </p:txBody>
      </p:sp>
    </p:spTree>
    <p:extLst>
      <p:ext uri="{BB962C8B-B14F-4D97-AF65-F5344CB8AC3E}">
        <p14:creationId xmlns:p14="http://schemas.microsoft.com/office/powerpoint/2010/main" val="1817667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5341" y="718358"/>
            <a:ext cx="5425396" cy="646331"/>
          </a:xfrm>
          <a:prstGeom prst="rect">
            <a:avLst/>
          </a:prstGeom>
        </p:spPr>
        <p:txBody>
          <a:bodyPr wrap="none">
            <a:spAutoFit/>
          </a:bodyPr>
          <a:lstStyle/>
          <a:p>
            <a:pPr algn="ctr"/>
            <a:r>
              <a:rPr lang="en-US" sz="3600" b="1" dirty="0">
                <a:solidFill>
                  <a:srgbClr val="003F72"/>
                </a:solidFill>
                <a:latin typeface="Arial" panose="020B0604020202020204" pitchFamily="34" charset="0"/>
                <a:cs typeface="Arial" panose="020B0604020202020204" pitchFamily="34" charset="0"/>
              </a:rPr>
              <a:t>VHA Records Life Cycle</a:t>
            </a:r>
          </a:p>
        </p:txBody>
      </p:sp>
      <p:graphicFrame>
        <p:nvGraphicFramePr>
          <p:cNvPr id="3" name="Diagram 2"/>
          <p:cNvGraphicFramePr/>
          <p:nvPr>
            <p:extLst>
              <p:ext uri="{D42A27DB-BD31-4B8C-83A1-F6EECF244321}">
                <p14:modId xmlns:p14="http://schemas.microsoft.com/office/powerpoint/2010/main" val="3442613603"/>
              </p:ext>
            </p:extLst>
          </p:nvPr>
        </p:nvGraphicFramePr>
        <p:xfrm>
          <a:off x="2987040" y="1204976"/>
          <a:ext cx="8534400" cy="5561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p:cNvSpPr/>
          <p:nvPr/>
        </p:nvSpPr>
        <p:spPr>
          <a:xfrm>
            <a:off x="5388864" y="1962912"/>
            <a:ext cx="3816096" cy="3547872"/>
          </a:xfrm>
          <a:prstGeom prst="flowChartConnector">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lowchart: Connector 4"/>
          <p:cNvSpPr/>
          <p:nvPr/>
        </p:nvSpPr>
        <p:spPr>
          <a:xfrm>
            <a:off x="6266688" y="2706624"/>
            <a:ext cx="2060448" cy="1987296"/>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388608" y="3194304"/>
            <a:ext cx="1828800" cy="954107"/>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Records Life Cycle</a:t>
            </a:r>
          </a:p>
        </p:txBody>
      </p:sp>
      <p:sp>
        <p:nvSpPr>
          <p:cNvPr id="7" name="TextBox 6"/>
          <p:cNvSpPr txBox="1"/>
          <p:nvPr/>
        </p:nvSpPr>
        <p:spPr>
          <a:xfrm>
            <a:off x="7071360" y="2133600"/>
            <a:ext cx="390144"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1</a:t>
            </a:r>
          </a:p>
        </p:txBody>
      </p:sp>
      <p:sp>
        <p:nvSpPr>
          <p:cNvPr id="8" name="TextBox 7"/>
          <p:cNvSpPr txBox="1"/>
          <p:nvPr/>
        </p:nvSpPr>
        <p:spPr>
          <a:xfrm>
            <a:off x="8515465" y="3523488"/>
            <a:ext cx="2091575" cy="584775"/>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Use/Send</a:t>
            </a:r>
            <a:r>
              <a:rPr lang="en-US" sz="3200" dirty="0">
                <a:latin typeface="Arial" panose="020B0604020202020204" pitchFamily="34" charset="0"/>
                <a:cs typeface="Arial" panose="020B0604020202020204" pitchFamily="34" charset="0"/>
              </a:rPr>
              <a:t>  </a:t>
            </a:r>
          </a:p>
        </p:txBody>
      </p:sp>
      <p:sp>
        <p:nvSpPr>
          <p:cNvPr id="9" name="TextBox 8"/>
          <p:cNvSpPr txBox="1"/>
          <p:nvPr/>
        </p:nvSpPr>
        <p:spPr>
          <a:xfrm>
            <a:off x="8107680" y="4523232"/>
            <a:ext cx="419977"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3</a:t>
            </a:r>
          </a:p>
        </p:txBody>
      </p:sp>
      <p:sp>
        <p:nvSpPr>
          <p:cNvPr id="10" name="TextBox 9"/>
          <p:cNvSpPr txBox="1"/>
          <p:nvPr/>
        </p:nvSpPr>
        <p:spPr>
          <a:xfrm>
            <a:off x="6120384" y="4523232"/>
            <a:ext cx="451104"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4</a:t>
            </a:r>
          </a:p>
        </p:txBody>
      </p:sp>
      <p:sp>
        <p:nvSpPr>
          <p:cNvPr id="11" name="TextBox 10"/>
          <p:cNvSpPr txBox="1"/>
          <p:nvPr/>
        </p:nvSpPr>
        <p:spPr>
          <a:xfrm>
            <a:off x="5754624" y="2987040"/>
            <a:ext cx="426720" cy="584775"/>
          </a:xfrm>
          <a:prstGeom prst="rect">
            <a:avLst/>
          </a:prstGeom>
          <a:noFill/>
        </p:spPr>
        <p:txBody>
          <a:bodyPr wrap="square" rtlCol="0">
            <a:spAutoFit/>
          </a:bodyPr>
          <a:lstStyle/>
          <a:p>
            <a:pPr algn="r"/>
            <a:r>
              <a:rPr lang="en-US" sz="3200" b="1" dirty="0">
                <a:solidFill>
                  <a:srgbClr val="003F72"/>
                </a:solidFill>
                <a:latin typeface="Arial" panose="020B0604020202020204" pitchFamily="34" charset="0"/>
                <a:cs typeface="Arial" panose="020B0604020202020204" pitchFamily="34" charset="0"/>
              </a:rPr>
              <a:t>5</a:t>
            </a:r>
          </a:p>
        </p:txBody>
      </p:sp>
      <p:sp>
        <p:nvSpPr>
          <p:cNvPr id="12" name="TextBox 11"/>
          <p:cNvSpPr txBox="1"/>
          <p:nvPr/>
        </p:nvSpPr>
        <p:spPr>
          <a:xfrm>
            <a:off x="3096769" y="3033426"/>
            <a:ext cx="2682240" cy="1077218"/>
          </a:xfrm>
          <a:prstGeom prst="rect">
            <a:avLst/>
          </a:prstGeom>
          <a:noFill/>
          <a:ln w="57150">
            <a:solidFill>
              <a:schemeClr val="accent2"/>
            </a:solidFill>
          </a:ln>
        </p:spPr>
        <p:txBody>
          <a:bodyPr wrap="square" rtlCol="0">
            <a:spAutoFit/>
          </a:bodyPr>
          <a:lstStyle/>
          <a:p>
            <a:pPr algn="ctr"/>
            <a:r>
              <a:rPr lang="en-US" sz="3200" b="1" dirty="0">
                <a:solidFill>
                  <a:srgbClr val="003F72"/>
                </a:solidFill>
                <a:latin typeface="Arial" panose="020B0604020202020204" pitchFamily="34" charset="0"/>
                <a:cs typeface="Arial" panose="020B0604020202020204" pitchFamily="34" charset="0"/>
              </a:rPr>
              <a:t>Archival Preservation</a:t>
            </a:r>
            <a:endParaRPr lang="en-US" b="1" dirty="0">
              <a:solidFill>
                <a:srgbClr val="003F72"/>
              </a:solidFill>
            </a:endParaRPr>
          </a:p>
        </p:txBody>
      </p:sp>
      <p:sp>
        <p:nvSpPr>
          <p:cNvPr id="13" name="TextBox 12"/>
          <p:cNvSpPr txBox="1"/>
          <p:nvPr/>
        </p:nvSpPr>
        <p:spPr>
          <a:xfrm>
            <a:off x="5096256" y="5059239"/>
            <a:ext cx="1883664" cy="1077218"/>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Retain &amp; Destroy</a:t>
            </a:r>
            <a:endParaRPr lang="en-US" sz="3200" b="1" dirty="0">
              <a:solidFill>
                <a:srgbClr val="003F72"/>
              </a:solidFill>
            </a:endParaRPr>
          </a:p>
        </p:txBody>
      </p:sp>
      <p:sp>
        <p:nvSpPr>
          <p:cNvPr id="14" name="TextBox 13"/>
          <p:cNvSpPr txBox="1"/>
          <p:nvPr/>
        </p:nvSpPr>
        <p:spPr>
          <a:xfrm>
            <a:off x="7741920" y="5047488"/>
            <a:ext cx="1353312" cy="1077218"/>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File &amp; Store</a:t>
            </a:r>
            <a:endParaRPr lang="en-US" sz="3200" b="1" dirty="0">
              <a:solidFill>
                <a:srgbClr val="003F72"/>
              </a:solidFill>
            </a:endParaRPr>
          </a:p>
        </p:txBody>
      </p:sp>
      <p:sp>
        <p:nvSpPr>
          <p:cNvPr id="15" name="TextBox 14"/>
          <p:cNvSpPr txBox="1"/>
          <p:nvPr/>
        </p:nvSpPr>
        <p:spPr>
          <a:xfrm>
            <a:off x="5705856" y="1633728"/>
            <a:ext cx="3169919" cy="584775"/>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Create/Receive</a:t>
            </a:r>
            <a:endParaRPr lang="en-US" sz="3200" b="1" dirty="0">
              <a:solidFill>
                <a:srgbClr val="003F72"/>
              </a:solidFill>
            </a:endParaRPr>
          </a:p>
        </p:txBody>
      </p:sp>
      <p:sp>
        <p:nvSpPr>
          <p:cNvPr id="18" name="Bent Arrow 17"/>
          <p:cNvSpPr/>
          <p:nvPr/>
        </p:nvSpPr>
        <p:spPr>
          <a:xfrm>
            <a:off x="4303777" y="1621536"/>
            <a:ext cx="1255776" cy="132974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Bent Arrow 19"/>
          <p:cNvSpPr/>
          <p:nvPr/>
        </p:nvSpPr>
        <p:spPr>
          <a:xfrm rot="5400000">
            <a:off x="8808720" y="2005588"/>
            <a:ext cx="1670304" cy="119481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Bent Arrow 20"/>
          <p:cNvSpPr/>
          <p:nvPr/>
        </p:nvSpPr>
        <p:spPr>
          <a:xfrm rot="10800000">
            <a:off x="9204959" y="4255006"/>
            <a:ext cx="901113" cy="162153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Down Arrow 21"/>
          <p:cNvSpPr/>
          <p:nvPr/>
        </p:nvSpPr>
        <p:spPr>
          <a:xfrm rot="5400000">
            <a:off x="7030212" y="5369052"/>
            <a:ext cx="643128" cy="5364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Bent Arrow 22"/>
          <p:cNvSpPr>
            <a:spLocks noChangeAspect="1"/>
          </p:cNvSpPr>
          <p:nvPr/>
        </p:nvSpPr>
        <p:spPr>
          <a:xfrm rot="16200000">
            <a:off x="3819185" y="4555276"/>
            <a:ext cx="1542209" cy="86563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8526993" y="2963471"/>
            <a:ext cx="412292" cy="584775"/>
          </a:xfrm>
          <a:prstGeom prst="rect">
            <a:avLst/>
          </a:prstGeom>
        </p:spPr>
        <p:txBody>
          <a:bodyPr wrap="none">
            <a:spAutoFit/>
          </a:bodyPr>
          <a:lstStyle/>
          <a:p>
            <a:r>
              <a:rPr lang="en-US" sz="3200" b="1" dirty="0">
                <a:solidFill>
                  <a:srgbClr val="003F72"/>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57880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4105" y="710616"/>
            <a:ext cx="4580999" cy="646331"/>
          </a:xfrm>
          <a:prstGeom prst="rect">
            <a:avLst/>
          </a:prstGeom>
          <a:noFill/>
        </p:spPr>
        <p:txBody>
          <a:bodyPr wrap="square" rtlCol="0">
            <a:spAutoFit/>
          </a:bodyPr>
          <a:lstStyle/>
          <a:p>
            <a:r>
              <a:rPr lang="en-US" sz="3600" b="1" dirty="0">
                <a:solidFill>
                  <a:srgbClr val="003F72"/>
                </a:solidFill>
                <a:latin typeface="Arial" panose="020B0604020202020204" pitchFamily="34" charset="0"/>
                <a:cs typeface="Arial" panose="020B0604020202020204" pitchFamily="34" charset="0"/>
              </a:rPr>
              <a:t>Records Categories</a:t>
            </a:r>
          </a:p>
        </p:txBody>
      </p:sp>
      <p:sp>
        <p:nvSpPr>
          <p:cNvPr id="3" name="TextBox 2"/>
          <p:cNvSpPr txBox="1"/>
          <p:nvPr/>
        </p:nvSpPr>
        <p:spPr>
          <a:xfrm>
            <a:off x="8084818" y="4622886"/>
            <a:ext cx="5169408" cy="1815882"/>
          </a:xfrm>
          <a:prstGeom prst="rect">
            <a:avLst/>
          </a:prstGeom>
          <a:noFill/>
        </p:spPr>
        <p:txBody>
          <a:bodyPr wrap="square" rtlCol="0">
            <a:spAutoFit/>
          </a:bodyPr>
          <a:lstStyle/>
          <a:p>
            <a:r>
              <a:rPr lang="en-US" sz="2800" dirty="0">
                <a:solidFill>
                  <a:srgbClr val="003F72"/>
                </a:solidFill>
                <a:latin typeface="Arial" panose="020B0604020202020204" pitchFamily="34" charset="0"/>
                <a:cs typeface="Arial" panose="020B0604020202020204" pitchFamily="34" charset="0"/>
              </a:rPr>
              <a:t>Records documenting the VHA routine housekeeping support activities. Known as General Records Schedule (GRS)</a:t>
            </a:r>
          </a:p>
        </p:txBody>
      </p:sp>
      <p:grpSp>
        <p:nvGrpSpPr>
          <p:cNvPr id="10" name="Group 9"/>
          <p:cNvGrpSpPr/>
          <p:nvPr/>
        </p:nvGrpSpPr>
        <p:grpSpPr>
          <a:xfrm>
            <a:off x="1783906" y="1708528"/>
            <a:ext cx="3189864" cy="2507418"/>
            <a:chOff x="1259650" y="1659760"/>
            <a:chExt cx="3189864" cy="250741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3587">
              <a:off x="1259650" y="1659760"/>
              <a:ext cx="3189864" cy="2507418"/>
            </a:xfrm>
            <a:prstGeom prst="rect">
              <a:avLst/>
            </a:prstGeom>
            <a:effectLst>
              <a:glow rad="228600">
                <a:schemeClr val="accent1">
                  <a:satMod val="175000"/>
                  <a:alpha val="40000"/>
                </a:schemeClr>
              </a:glow>
            </a:effectLst>
          </p:spPr>
        </p:pic>
        <p:sp>
          <p:nvSpPr>
            <p:cNvPr id="7" name="TextBox 6"/>
            <p:cNvSpPr txBox="1"/>
            <p:nvPr/>
          </p:nvSpPr>
          <p:spPr>
            <a:xfrm rot="20379626">
              <a:off x="2264867" y="2890013"/>
              <a:ext cx="1676653" cy="415498"/>
            </a:xfrm>
            <a:prstGeom prst="rect">
              <a:avLst/>
            </a:prstGeom>
            <a:noFill/>
          </p:spPr>
          <p:txBody>
            <a:bodyPr wrap="square" rtlCol="0">
              <a:spAutoFit/>
            </a:bodyPr>
            <a:lstStyle/>
            <a:p>
              <a:r>
                <a:rPr lang="en-US" b="1" dirty="0">
                  <a:solidFill>
                    <a:srgbClr val="003F72"/>
                  </a:solidFill>
                  <a:latin typeface="Arial" panose="020B0604020202020204" pitchFamily="34" charset="0"/>
                  <a:cs typeface="Arial" panose="020B0604020202020204" pitchFamily="34" charset="0"/>
                </a:rPr>
                <a:t>PROGRAM</a:t>
              </a:r>
            </a:p>
          </p:txBody>
        </p:sp>
      </p:grpSp>
      <p:grpSp>
        <p:nvGrpSpPr>
          <p:cNvPr id="9" name="Group 8"/>
          <p:cNvGrpSpPr/>
          <p:nvPr/>
        </p:nvGrpSpPr>
        <p:grpSpPr>
          <a:xfrm>
            <a:off x="9089216" y="1720025"/>
            <a:ext cx="3160612" cy="2484424"/>
            <a:chOff x="1853235" y="3909778"/>
            <a:chExt cx="3160612" cy="248442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3587">
              <a:off x="1853235" y="3909778"/>
              <a:ext cx="3160612" cy="2484424"/>
            </a:xfrm>
            <a:prstGeom prst="rect">
              <a:avLst/>
            </a:prstGeom>
          </p:spPr>
        </p:pic>
        <p:sp>
          <p:nvSpPr>
            <p:cNvPr id="8" name="TextBox 7"/>
            <p:cNvSpPr txBox="1"/>
            <p:nvPr/>
          </p:nvSpPr>
          <p:spPr>
            <a:xfrm rot="20459276">
              <a:off x="2472275" y="5058368"/>
              <a:ext cx="2446849" cy="415498"/>
            </a:xfrm>
            <a:prstGeom prst="rect">
              <a:avLst/>
            </a:prstGeom>
            <a:noFill/>
          </p:spPr>
          <p:txBody>
            <a:bodyPr wrap="square" rtlCol="0">
              <a:spAutoFit/>
            </a:bodyPr>
            <a:lstStyle/>
            <a:p>
              <a:r>
                <a:rPr lang="en-US" b="1" dirty="0">
                  <a:solidFill>
                    <a:srgbClr val="003F72"/>
                  </a:solidFill>
                  <a:latin typeface="Arial" panose="020B0604020202020204" pitchFamily="34" charset="0"/>
                  <a:cs typeface="Arial" panose="020B0604020202020204" pitchFamily="34" charset="0"/>
                </a:rPr>
                <a:t>ADMINISTRATIVE</a:t>
              </a:r>
            </a:p>
          </p:txBody>
        </p:sp>
      </p:grpSp>
      <p:sp>
        <p:nvSpPr>
          <p:cNvPr id="11" name="TextBox 10"/>
          <p:cNvSpPr txBox="1"/>
          <p:nvPr/>
        </p:nvSpPr>
        <p:spPr>
          <a:xfrm>
            <a:off x="1676969" y="4892190"/>
            <a:ext cx="5593594" cy="1277273"/>
          </a:xfrm>
          <a:prstGeom prst="rect">
            <a:avLst/>
          </a:prstGeom>
          <a:noFill/>
        </p:spPr>
        <p:txBody>
          <a:bodyPr wrap="square" rtlCol="0">
            <a:spAutoFit/>
          </a:bodyPr>
          <a:lstStyle/>
          <a:p>
            <a:r>
              <a:rPr lang="en-US" sz="2800" dirty="0">
                <a:solidFill>
                  <a:srgbClr val="003F72"/>
                </a:solidFill>
                <a:latin typeface="Arial" panose="020B0604020202020204" pitchFamily="34" charset="0"/>
                <a:cs typeface="Arial" panose="020B0604020202020204" pitchFamily="34" charset="0"/>
              </a:rPr>
              <a:t>Records documenting the VHA unique, mission-related activities</a:t>
            </a:r>
          </a:p>
          <a:p>
            <a:endParaRPr lang="en-US" dirty="0"/>
          </a:p>
        </p:txBody>
      </p:sp>
    </p:spTree>
    <p:extLst>
      <p:ext uri="{BB962C8B-B14F-4D97-AF65-F5344CB8AC3E}">
        <p14:creationId xmlns:p14="http://schemas.microsoft.com/office/powerpoint/2010/main" val="2913023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9344" y="855956"/>
            <a:ext cx="11228832" cy="5705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937246" y="1611183"/>
            <a:ext cx="5812971" cy="4031873"/>
          </a:xfrm>
          <a:prstGeom prst="rect">
            <a:avLst/>
          </a:prstGeom>
          <a:noFill/>
        </p:spPr>
        <p:txBody>
          <a:bodyPr wrap="square" rtlCol="0">
            <a:spAutoFit/>
          </a:bodyPr>
          <a:lstStyle/>
          <a:p>
            <a:pPr marL="457200" indent="-457200">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Paper Records</a:t>
            </a:r>
          </a:p>
          <a:p>
            <a:pPr marL="457200" indent="-457200">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Electronic Records</a:t>
            </a:r>
          </a:p>
          <a:p>
            <a:pPr marL="457200" indent="-457200">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Photographic Records</a:t>
            </a:r>
          </a:p>
          <a:p>
            <a:pPr marL="457200" indent="-457200">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Computer Punch Cards</a:t>
            </a:r>
          </a:p>
          <a:p>
            <a:pPr marL="457200" indent="-457200">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Cartographic Records</a:t>
            </a:r>
          </a:p>
          <a:p>
            <a:pPr marL="457200" indent="-457200">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Architectural Records</a:t>
            </a:r>
          </a:p>
          <a:p>
            <a:pPr marL="457200" indent="-457200">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Audiovisual Records</a:t>
            </a:r>
          </a:p>
          <a:p>
            <a:pPr marL="457200" indent="-457200">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Microform Records</a:t>
            </a:r>
          </a:p>
        </p:txBody>
      </p:sp>
      <p:grpSp>
        <p:nvGrpSpPr>
          <p:cNvPr id="7" name="Group 6"/>
          <p:cNvGrpSpPr/>
          <p:nvPr/>
        </p:nvGrpSpPr>
        <p:grpSpPr>
          <a:xfrm>
            <a:off x="1734721" y="1776506"/>
            <a:ext cx="4966577" cy="3904017"/>
            <a:chOff x="1734721" y="1776506"/>
            <a:chExt cx="4966577" cy="3904017"/>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3587">
              <a:off x="1734721" y="1776506"/>
              <a:ext cx="4966577" cy="3904017"/>
            </a:xfrm>
            <a:prstGeom prst="rect">
              <a:avLst/>
            </a:prstGeom>
          </p:spPr>
        </p:pic>
        <p:sp>
          <p:nvSpPr>
            <p:cNvPr id="2" name="TextBox 1"/>
            <p:cNvSpPr txBox="1"/>
            <p:nvPr/>
          </p:nvSpPr>
          <p:spPr>
            <a:xfrm rot="20474460">
              <a:off x="3292581" y="3599066"/>
              <a:ext cx="2838341" cy="707886"/>
            </a:xfrm>
            <a:prstGeom prst="rect">
              <a:avLst/>
            </a:prstGeom>
            <a:noFill/>
          </p:spPr>
          <p:txBody>
            <a:bodyPr wrap="square" rtlCol="0">
              <a:spAutoFit/>
            </a:bodyPr>
            <a:lstStyle/>
            <a:p>
              <a:r>
                <a:rPr lang="en-US" sz="4000" b="1" dirty="0">
                  <a:solidFill>
                    <a:srgbClr val="003F72"/>
                  </a:solidFill>
                  <a:latin typeface="Arial" panose="020B0604020202020204" pitchFamily="34" charset="0"/>
                  <a:cs typeface="Arial" panose="020B0604020202020204" pitchFamily="34" charset="0"/>
                </a:rPr>
                <a:t>FORMATS</a:t>
              </a:r>
            </a:p>
          </p:txBody>
        </p:sp>
      </p:grpSp>
    </p:spTree>
    <p:extLst>
      <p:ext uri="{BB962C8B-B14F-4D97-AF65-F5344CB8AC3E}">
        <p14:creationId xmlns:p14="http://schemas.microsoft.com/office/powerpoint/2010/main" val="180697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3872" y="708876"/>
            <a:ext cx="10570464" cy="646331"/>
          </a:xfrm>
          <a:prstGeom prst="rect">
            <a:avLst/>
          </a:prstGeom>
          <a:noFill/>
        </p:spPr>
        <p:txBody>
          <a:bodyPr wrap="square" rtlCol="0">
            <a:spAutoFit/>
          </a:bodyPr>
          <a:lstStyle/>
          <a:p>
            <a:r>
              <a:rPr lang="en-US" sz="3600" b="1" dirty="0">
                <a:solidFill>
                  <a:srgbClr val="003F72"/>
                </a:solidFill>
                <a:latin typeface="Arial" panose="020B0604020202020204" pitchFamily="34" charset="0"/>
                <a:cs typeface="Arial" panose="020B0604020202020204" pitchFamily="34" charset="0"/>
              </a:rPr>
              <a:t>Temporary, Permanent &amp; Unscheduled Records</a:t>
            </a:r>
          </a:p>
        </p:txBody>
      </p:sp>
      <p:sp>
        <p:nvSpPr>
          <p:cNvPr id="3" name="TextBox 2"/>
          <p:cNvSpPr txBox="1"/>
          <p:nvPr/>
        </p:nvSpPr>
        <p:spPr>
          <a:xfrm>
            <a:off x="4897103" y="3218525"/>
            <a:ext cx="6008484" cy="1569660"/>
          </a:xfrm>
          <a:prstGeom prst="rect">
            <a:avLst/>
          </a:prstGeom>
          <a:noFill/>
        </p:spPr>
        <p:txBody>
          <a:bodyPr wrap="square" rtlCol="0">
            <a:spAutoFit/>
          </a:bodyPr>
          <a:lstStyle/>
          <a:p>
            <a:pPr>
              <a:spcBef>
                <a:spcPts val="4800"/>
              </a:spcBef>
              <a:spcAft>
                <a:spcPts val="1200"/>
              </a:spcAft>
              <a:tabLst>
                <a:tab pos="1828800" algn="l"/>
              </a:tabLst>
            </a:pPr>
            <a:r>
              <a:rPr lang="en-US" sz="3200" dirty="0">
                <a:solidFill>
                  <a:srgbClr val="003F72"/>
                </a:solidFill>
                <a:latin typeface="Arial" panose="020B0604020202020204" pitchFamily="34" charset="0"/>
                <a:cs typeface="Arial" panose="020B0604020202020204" pitchFamily="34" charset="0"/>
              </a:rPr>
              <a:t>Records determined to have sufficient value to be preserved by NARA</a:t>
            </a:r>
          </a:p>
        </p:txBody>
      </p:sp>
      <p:grpSp>
        <p:nvGrpSpPr>
          <p:cNvPr id="10" name="Group 9"/>
          <p:cNvGrpSpPr/>
          <p:nvPr/>
        </p:nvGrpSpPr>
        <p:grpSpPr>
          <a:xfrm>
            <a:off x="1352708" y="1672092"/>
            <a:ext cx="3018474" cy="2130924"/>
            <a:chOff x="1457370" y="1636597"/>
            <a:chExt cx="2823921" cy="201147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3587">
              <a:off x="1457370" y="1636597"/>
              <a:ext cx="2823921" cy="2011474"/>
            </a:xfrm>
            <a:prstGeom prst="rect">
              <a:avLst/>
            </a:prstGeom>
            <a:effectLst>
              <a:glow rad="228600">
                <a:schemeClr val="accent1">
                  <a:satMod val="175000"/>
                  <a:alpha val="40000"/>
                </a:schemeClr>
              </a:glow>
            </a:effectLst>
          </p:spPr>
        </p:pic>
        <p:sp>
          <p:nvSpPr>
            <p:cNvPr id="7" name="TextBox 6"/>
            <p:cNvSpPr txBox="1"/>
            <p:nvPr/>
          </p:nvSpPr>
          <p:spPr>
            <a:xfrm rot="20604199">
              <a:off x="2125268" y="2576042"/>
              <a:ext cx="2004526" cy="435786"/>
            </a:xfrm>
            <a:prstGeom prst="rect">
              <a:avLst/>
            </a:prstGeom>
            <a:noFill/>
          </p:spPr>
          <p:txBody>
            <a:bodyPr wrap="square" rtlCol="0">
              <a:spAutoFit/>
            </a:bodyPr>
            <a:lstStyle/>
            <a:p>
              <a:r>
                <a:rPr lang="en-US" sz="2400" b="1" dirty="0">
                  <a:solidFill>
                    <a:srgbClr val="003F72"/>
                  </a:solidFill>
                  <a:latin typeface="Arial" panose="020B0604020202020204" pitchFamily="34" charset="0"/>
                  <a:cs typeface="Arial" panose="020B0604020202020204" pitchFamily="34" charset="0"/>
                </a:rPr>
                <a:t>TEMPORARY</a:t>
              </a:r>
            </a:p>
          </p:txBody>
        </p:sp>
      </p:grpSp>
      <p:grpSp>
        <p:nvGrpSpPr>
          <p:cNvPr id="11" name="Group 10"/>
          <p:cNvGrpSpPr/>
          <p:nvPr/>
        </p:nvGrpSpPr>
        <p:grpSpPr>
          <a:xfrm rot="1997935">
            <a:off x="10606431" y="3036103"/>
            <a:ext cx="2722110" cy="2059893"/>
            <a:chOff x="11151375" y="2712110"/>
            <a:chExt cx="2722110" cy="205989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3587">
              <a:off x="11151375" y="2712110"/>
              <a:ext cx="2620537" cy="2059893"/>
            </a:xfrm>
            <a:prstGeom prst="rect">
              <a:avLst/>
            </a:prstGeom>
          </p:spPr>
        </p:pic>
        <p:sp>
          <p:nvSpPr>
            <p:cNvPr id="8" name="TextBox 7"/>
            <p:cNvSpPr txBox="1"/>
            <p:nvPr/>
          </p:nvSpPr>
          <p:spPr>
            <a:xfrm rot="20402167">
              <a:off x="11647697" y="3586861"/>
              <a:ext cx="2225788" cy="461665"/>
            </a:xfrm>
            <a:prstGeom prst="rect">
              <a:avLst/>
            </a:prstGeom>
            <a:noFill/>
          </p:spPr>
          <p:txBody>
            <a:bodyPr wrap="square" rtlCol="0">
              <a:spAutoFit/>
            </a:bodyPr>
            <a:lstStyle/>
            <a:p>
              <a:r>
                <a:rPr lang="en-US" sz="2400" b="1" dirty="0">
                  <a:solidFill>
                    <a:srgbClr val="003F72"/>
                  </a:solidFill>
                  <a:latin typeface="Arial" panose="020B0604020202020204" pitchFamily="34" charset="0"/>
                  <a:cs typeface="Arial" panose="020B0604020202020204" pitchFamily="34" charset="0"/>
                </a:rPr>
                <a:t>PERMANENT</a:t>
              </a:r>
            </a:p>
          </p:txBody>
        </p:sp>
      </p:grpSp>
      <p:grpSp>
        <p:nvGrpSpPr>
          <p:cNvPr id="12" name="Group 11"/>
          <p:cNvGrpSpPr/>
          <p:nvPr/>
        </p:nvGrpSpPr>
        <p:grpSpPr>
          <a:xfrm>
            <a:off x="1376260" y="4120064"/>
            <a:ext cx="3162447" cy="2384895"/>
            <a:chOff x="1863940" y="4595552"/>
            <a:chExt cx="3162447" cy="2384895"/>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3587">
              <a:off x="1863940" y="4595552"/>
              <a:ext cx="3033994" cy="2384895"/>
            </a:xfrm>
            <a:prstGeom prst="rect">
              <a:avLst/>
            </a:prstGeom>
          </p:spPr>
        </p:pic>
        <p:sp>
          <p:nvSpPr>
            <p:cNvPr id="9" name="TextBox 8"/>
            <p:cNvSpPr txBox="1"/>
            <p:nvPr/>
          </p:nvSpPr>
          <p:spPr>
            <a:xfrm rot="20500717">
              <a:off x="2411760" y="5735903"/>
              <a:ext cx="2614627" cy="461665"/>
            </a:xfrm>
            <a:prstGeom prst="rect">
              <a:avLst/>
            </a:prstGeom>
            <a:noFill/>
          </p:spPr>
          <p:txBody>
            <a:bodyPr wrap="square" rtlCol="0">
              <a:spAutoFit/>
            </a:bodyPr>
            <a:lstStyle/>
            <a:p>
              <a:r>
                <a:rPr lang="en-US" sz="2400" b="1" dirty="0">
                  <a:solidFill>
                    <a:srgbClr val="003F72"/>
                  </a:solidFill>
                  <a:latin typeface="Arial" panose="020B0604020202020204" pitchFamily="34" charset="0"/>
                  <a:cs typeface="Arial" panose="020B0604020202020204" pitchFamily="34" charset="0"/>
                </a:rPr>
                <a:t>UNSCHEDULED</a:t>
              </a:r>
            </a:p>
          </p:txBody>
        </p:sp>
      </p:grpSp>
      <p:sp>
        <p:nvSpPr>
          <p:cNvPr id="13" name="Rectangle 12"/>
          <p:cNvSpPr/>
          <p:nvPr/>
        </p:nvSpPr>
        <p:spPr>
          <a:xfrm>
            <a:off x="4894866" y="1546804"/>
            <a:ext cx="5900993" cy="1569660"/>
          </a:xfrm>
          <a:prstGeom prst="rect">
            <a:avLst/>
          </a:prstGeom>
        </p:spPr>
        <p:txBody>
          <a:bodyPr wrap="square">
            <a:spAutoFit/>
          </a:bodyPr>
          <a:lstStyle/>
          <a:p>
            <a:pPr>
              <a:spcBef>
                <a:spcPts val="2400"/>
              </a:spcBef>
              <a:spcAft>
                <a:spcPts val="1200"/>
              </a:spcAft>
              <a:tabLst>
                <a:tab pos="1828800" algn="l"/>
              </a:tabLst>
            </a:pPr>
            <a:r>
              <a:rPr lang="en-US" sz="3200" dirty="0">
                <a:solidFill>
                  <a:srgbClr val="003F72"/>
                </a:solidFill>
                <a:latin typeface="Arial" panose="020B0604020202020204" pitchFamily="34" charset="0"/>
                <a:cs typeface="Arial" panose="020B0604020202020204" pitchFamily="34" charset="0"/>
              </a:rPr>
              <a:t>Records approved by NARA 	for destruction after a specified retention period</a:t>
            </a:r>
          </a:p>
        </p:txBody>
      </p:sp>
      <p:sp>
        <p:nvSpPr>
          <p:cNvPr id="14" name="Rectangle 13"/>
          <p:cNvSpPr/>
          <p:nvPr/>
        </p:nvSpPr>
        <p:spPr>
          <a:xfrm>
            <a:off x="4898567" y="4979183"/>
            <a:ext cx="6500953" cy="1569660"/>
          </a:xfrm>
          <a:prstGeom prst="rect">
            <a:avLst/>
          </a:prstGeom>
        </p:spPr>
        <p:txBody>
          <a:bodyPr wrap="square">
            <a:spAutoFit/>
          </a:bodyPr>
          <a:lstStyle/>
          <a:p>
            <a:pPr>
              <a:spcBef>
                <a:spcPts val="4800"/>
              </a:spcBef>
              <a:spcAft>
                <a:spcPts val="1200"/>
              </a:spcAft>
              <a:tabLst>
                <a:tab pos="1828800" algn="l"/>
              </a:tabLst>
            </a:pPr>
            <a:r>
              <a:rPr lang="en-US" sz="3200" dirty="0">
                <a:solidFill>
                  <a:srgbClr val="003F72"/>
                </a:solidFill>
                <a:latin typeface="Arial" panose="020B0604020202020204" pitchFamily="34" charset="0"/>
                <a:cs typeface="Arial" panose="020B0604020202020204" pitchFamily="34" charset="0"/>
              </a:rPr>
              <a:t>Records whose disposition has yet to be determined by NARA. These records default to Permanent </a:t>
            </a:r>
          </a:p>
        </p:txBody>
      </p:sp>
    </p:spTree>
    <p:extLst>
      <p:ext uri="{BB962C8B-B14F-4D97-AF65-F5344CB8AC3E}">
        <p14:creationId xmlns:p14="http://schemas.microsoft.com/office/powerpoint/2010/main" val="3924666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0953" y="689718"/>
            <a:ext cx="4763879" cy="646331"/>
          </a:xfrm>
          <a:prstGeom prst="rect">
            <a:avLst/>
          </a:prstGeom>
          <a:noFill/>
        </p:spPr>
        <p:txBody>
          <a:bodyPr wrap="square" rtlCol="0">
            <a:spAutoFit/>
          </a:bodyPr>
          <a:lstStyle/>
          <a:p>
            <a:r>
              <a:rPr lang="en-US" sz="3600" b="1" dirty="0">
                <a:solidFill>
                  <a:srgbClr val="003F72"/>
                </a:solidFill>
                <a:latin typeface="Arial" panose="020B0604020202020204" pitchFamily="34" charset="0"/>
                <a:cs typeface="Arial" panose="020B0604020202020204" pitchFamily="34" charset="0"/>
              </a:rPr>
              <a:t>Non-Record Material</a:t>
            </a:r>
          </a:p>
        </p:txBody>
      </p:sp>
      <p:sp>
        <p:nvSpPr>
          <p:cNvPr id="3" name="TextBox 2"/>
          <p:cNvSpPr txBox="1"/>
          <p:nvPr/>
        </p:nvSpPr>
        <p:spPr>
          <a:xfrm>
            <a:off x="1685688" y="1602667"/>
            <a:ext cx="11652359" cy="4739759"/>
          </a:xfrm>
          <a:prstGeom prst="rect">
            <a:avLst/>
          </a:prstGeom>
          <a:noFill/>
        </p:spPr>
        <p:txBody>
          <a:bodyPr wrap="square" rtlCol="0">
            <a:spAutoFit/>
          </a:bodyPr>
          <a:lstStyle/>
          <a:p>
            <a:pPr>
              <a:spcAft>
                <a:spcPts val="1200"/>
              </a:spcAft>
              <a:tabLst>
                <a:tab pos="1828800" algn="l"/>
              </a:tabLst>
            </a:pPr>
            <a:r>
              <a:rPr lang="en-US" sz="3200" dirty="0">
                <a:solidFill>
                  <a:srgbClr val="003F72"/>
                </a:solidFill>
                <a:latin typeface="Arial" panose="020B0604020202020204" pitchFamily="34" charset="0"/>
                <a:cs typeface="Arial" panose="020B0604020202020204" pitchFamily="34" charset="0"/>
              </a:rPr>
              <a:t>	Non-record materials are excluded from legal 	definition of records by 44 U.S.C. 3301 and fall into 	some of the following categories:</a:t>
            </a:r>
          </a:p>
          <a:p>
            <a:pPr marL="979688" lvl="1" indent="-457200">
              <a:buFont typeface="Wingdings" panose="05000000000000000000" pitchFamily="2" charset="2"/>
              <a:buChar char="q"/>
            </a:pPr>
            <a:r>
              <a:rPr lang="en-US" sz="2800" dirty="0">
                <a:solidFill>
                  <a:srgbClr val="003F72"/>
                </a:solidFill>
                <a:latin typeface="Arial" panose="020B0604020202020204" pitchFamily="34" charset="0"/>
                <a:cs typeface="Arial" panose="020B0604020202020204" pitchFamily="34" charset="0"/>
              </a:rPr>
              <a:t>Personal Papers</a:t>
            </a:r>
          </a:p>
          <a:p>
            <a:pPr marL="979688" lvl="1" indent="-457200">
              <a:buFont typeface="Wingdings" panose="05000000000000000000" pitchFamily="2" charset="2"/>
              <a:buChar char="q"/>
            </a:pPr>
            <a:r>
              <a:rPr lang="en-US" sz="2800" dirty="0">
                <a:solidFill>
                  <a:srgbClr val="003F72"/>
                </a:solidFill>
                <a:latin typeface="Arial" panose="020B0604020202020204" pitchFamily="34" charset="0"/>
                <a:cs typeface="Arial" panose="020B0604020202020204" pitchFamily="34" charset="0"/>
              </a:rPr>
              <a:t>Extra copies of documents </a:t>
            </a:r>
          </a:p>
          <a:p>
            <a:pPr marL="979688" lvl="1" indent="-457200">
              <a:buFont typeface="Wingdings" panose="05000000000000000000" pitchFamily="2" charset="2"/>
              <a:buChar char="q"/>
            </a:pPr>
            <a:r>
              <a:rPr lang="en-US" sz="2800" dirty="0">
                <a:solidFill>
                  <a:srgbClr val="003F72"/>
                </a:solidFill>
                <a:latin typeface="Arial" panose="020B0604020202020204" pitchFamily="34" charset="0"/>
                <a:cs typeface="Arial" panose="020B0604020202020204" pitchFamily="34" charset="0"/>
              </a:rPr>
              <a:t>Library and museum material, stocks of publications, catalogs, trade journals, &amp; other publications</a:t>
            </a:r>
          </a:p>
          <a:p>
            <a:pPr marL="979688" lvl="1" indent="-457200">
              <a:buFont typeface="Wingdings" panose="05000000000000000000" pitchFamily="2" charset="2"/>
              <a:buChar char="q"/>
            </a:pPr>
            <a:r>
              <a:rPr lang="en-US" sz="2800" dirty="0">
                <a:solidFill>
                  <a:srgbClr val="003F72"/>
                </a:solidFill>
                <a:latin typeface="Arial" panose="020B0604020202020204" pitchFamily="34" charset="0"/>
                <a:cs typeface="Arial" panose="020B0604020202020204" pitchFamily="34" charset="0"/>
              </a:rPr>
              <a:t>Documents received that provide information but are not connected to the transaction of agency business</a:t>
            </a:r>
          </a:p>
          <a:p>
            <a:pPr marL="979688" lvl="1" indent="-457200">
              <a:buFont typeface="Wingdings" panose="05000000000000000000" pitchFamily="2" charset="2"/>
              <a:buChar char="q"/>
            </a:pPr>
            <a:r>
              <a:rPr lang="en-US" sz="2800" dirty="0">
                <a:solidFill>
                  <a:srgbClr val="003F72"/>
                </a:solidFill>
                <a:latin typeface="Arial" panose="020B0604020202020204" pitchFamily="34" charset="0"/>
                <a:cs typeface="Arial" panose="020B0604020202020204" pitchFamily="34" charset="0"/>
              </a:rPr>
              <a:t>Routing slips &amp; tickler files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3587">
            <a:off x="1785248" y="1752579"/>
            <a:ext cx="1676940" cy="1318172"/>
          </a:xfrm>
          <a:prstGeom prst="rect">
            <a:avLst/>
          </a:prstGeom>
        </p:spPr>
      </p:pic>
    </p:spTree>
    <p:extLst>
      <p:ext uri="{BB962C8B-B14F-4D97-AF65-F5344CB8AC3E}">
        <p14:creationId xmlns:p14="http://schemas.microsoft.com/office/powerpoint/2010/main" val="3104709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9809" y="689718"/>
            <a:ext cx="5522976" cy="646331"/>
          </a:xfrm>
          <a:prstGeom prst="rect">
            <a:avLst/>
          </a:prstGeom>
          <a:noFill/>
        </p:spPr>
        <p:txBody>
          <a:bodyPr wrap="square" rtlCol="0">
            <a:spAutoFit/>
          </a:bodyPr>
          <a:lstStyle/>
          <a:p>
            <a:r>
              <a:rPr lang="en-US" sz="3600" b="1" dirty="0">
                <a:solidFill>
                  <a:srgbClr val="003F72"/>
                </a:solidFill>
                <a:latin typeface="Arial" panose="020B0604020202020204" pitchFamily="34" charset="0"/>
                <a:cs typeface="Arial" panose="020B0604020202020204" pitchFamily="34" charset="0"/>
              </a:rPr>
              <a:t>Leaving Federal Service</a:t>
            </a:r>
          </a:p>
        </p:txBody>
      </p:sp>
      <p:sp>
        <p:nvSpPr>
          <p:cNvPr id="3" name="TextBox 2"/>
          <p:cNvSpPr txBox="1"/>
          <p:nvPr/>
        </p:nvSpPr>
        <p:spPr>
          <a:xfrm>
            <a:off x="1831993" y="1541707"/>
            <a:ext cx="11006182" cy="3770263"/>
          </a:xfrm>
          <a:prstGeom prst="rect">
            <a:avLst/>
          </a:prstGeom>
          <a:noFill/>
        </p:spPr>
        <p:txBody>
          <a:bodyPr wrap="square" rtlCol="0">
            <a:spAutoFit/>
          </a:bodyPr>
          <a:lstStyle/>
          <a:p>
            <a:pPr>
              <a:spcAft>
                <a:spcPts val="1800"/>
              </a:spcAft>
            </a:pPr>
            <a:r>
              <a:rPr lang="en-US" sz="2800" dirty="0">
                <a:solidFill>
                  <a:srgbClr val="003F72"/>
                </a:solidFill>
                <a:latin typeface="Arial" panose="020B0604020202020204" pitchFamily="34" charset="0"/>
                <a:cs typeface="Arial" panose="020B0604020202020204" pitchFamily="34" charset="0"/>
              </a:rPr>
              <a:t>Government employees are required to take steps to ensure all Federal records are properly managed and preserved.  Records must be appropriately identified and captured from:</a:t>
            </a:r>
          </a:p>
          <a:p>
            <a:pPr marL="979688" lvl="1" indent="-457200">
              <a:spcAft>
                <a:spcPts val="600"/>
              </a:spcAft>
              <a:buFont typeface="Wingdings" panose="05000000000000000000" pitchFamily="2" charset="2"/>
              <a:buChar char="q"/>
            </a:pPr>
            <a:r>
              <a:rPr lang="en-US" sz="2600" dirty="0">
                <a:solidFill>
                  <a:srgbClr val="003F72"/>
                </a:solidFill>
                <a:latin typeface="Arial" panose="020B0604020202020204" pitchFamily="34" charset="0"/>
                <a:cs typeface="Arial" panose="020B0604020202020204" pitchFamily="34" charset="0"/>
              </a:rPr>
              <a:t>Email, social media, or electronic messaging accounts</a:t>
            </a:r>
          </a:p>
          <a:p>
            <a:pPr marL="979688" lvl="1" indent="-457200">
              <a:spcAft>
                <a:spcPts val="600"/>
              </a:spcAft>
              <a:buFont typeface="Wingdings" panose="05000000000000000000" pitchFamily="2" charset="2"/>
              <a:buChar char="q"/>
            </a:pPr>
            <a:r>
              <a:rPr lang="en-US" sz="2600" dirty="0">
                <a:solidFill>
                  <a:srgbClr val="003F72"/>
                </a:solidFill>
                <a:latin typeface="Arial" panose="020B0604020202020204" pitchFamily="34" charset="0"/>
                <a:cs typeface="Arial" panose="020B0604020202020204" pitchFamily="34" charset="0"/>
              </a:rPr>
              <a:t>All internal and external advisory boards, committees, or councils in which you participated</a:t>
            </a:r>
          </a:p>
          <a:p>
            <a:pPr marL="979688" lvl="1" indent="-457200">
              <a:spcAft>
                <a:spcPts val="600"/>
              </a:spcAft>
              <a:buFont typeface="Wingdings" panose="05000000000000000000" pitchFamily="2" charset="2"/>
              <a:buChar char="q"/>
            </a:pPr>
            <a:r>
              <a:rPr lang="en-US" sz="2600" dirty="0">
                <a:solidFill>
                  <a:srgbClr val="003F72"/>
                </a:solidFill>
                <a:latin typeface="Arial" panose="020B0604020202020204" pitchFamily="34" charset="0"/>
                <a:cs typeface="Arial" panose="020B0604020202020204" pitchFamily="34" charset="0"/>
              </a:rPr>
              <a:t>Reports to Congress and/or the President, speeches, testimonies, or major correspondence</a:t>
            </a:r>
          </a:p>
        </p:txBody>
      </p:sp>
    </p:spTree>
    <p:extLst>
      <p:ext uri="{BB962C8B-B14F-4D97-AF65-F5344CB8AC3E}">
        <p14:creationId xmlns:p14="http://schemas.microsoft.com/office/powerpoint/2010/main" val="89452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2112" y="689718"/>
            <a:ext cx="8266176" cy="646331"/>
          </a:xfrm>
          <a:prstGeom prst="rect">
            <a:avLst/>
          </a:prstGeom>
          <a:noFill/>
        </p:spPr>
        <p:txBody>
          <a:bodyPr wrap="square" rtlCol="0">
            <a:spAutoFit/>
          </a:bodyPr>
          <a:lstStyle/>
          <a:p>
            <a:r>
              <a:rPr lang="en-US" sz="3600" b="1" dirty="0">
                <a:solidFill>
                  <a:srgbClr val="003F72"/>
                </a:solidFill>
                <a:latin typeface="Arial" panose="020B0604020202020204" pitchFamily="34" charset="0"/>
                <a:cs typeface="Arial" panose="020B0604020202020204" pitchFamily="34" charset="0"/>
              </a:rPr>
              <a:t>Leaving Federal Service (Continued)</a:t>
            </a:r>
          </a:p>
        </p:txBody>
      </p:sp>
      <p:sp>
        <p:nvSpPr>
          <p:cNvPr id="3" name="TextBox 2"/>
          <p:cNvSpPr txBox="1"/>
          <p:nvPr/>
        </p:nvSpPr>
        <p:spPr>
          <a:xfrm>
            <a:off x="1831993" y="1541707"/>
            <a:ext cx="11006182" cy="5124480"/>
          </a:xfrm>
          <a:prstGeom prst="rect">
            <a:avLst/>
          </a:prstGeom>
          <a:noFill/>
        </p:spPr>
        <p:txBody>
          <a:bodyPr wrap="square" rtlCol="0">
            <a:spAutoFit/>
          </a:bodyPr>
          <a:lstStyle/>
          <a:p>
            <a:pPr>
              <a:spcAft>
                <a:spcPts val="1800"/>
              </a:spcAft>
            </a:pPr>
            <a:r>
              <a:rPr lang="en-US" sz="2800" dirty="0">
                <a:solidFill>
                  <a:srgbClr val="003F72"/>
                </a:solidFill>
                <a:latin typeface="Arial" panose="020B0604020202020204" pitchFamily="34" charset="0"/>
                <a:cs typeface="Arial" panose="020B0604020202020204" pitchFamily="34" charset="0"/>
              </a:rPr>
              <a:t>Any removal of information is subject to review by officials from your agency.  Approval should be granted only if all of the following conditions are met:</a:t>
            </a:r>
          </a:p>
          <a:p>
            <a:pPr marL="979688" lvl="1" indent="-457200">
              <a:spcAft>
                <a:spcPts val="600"/>
              </a:spcAft>
              <a:buFont typeface="Wingdings" panose="05000000000000000000" pitchFamily="2" charset="2"/>
              <a:buChar char="q"/>
            </a:pPr>
            <a:r>
              <a:rPr lang="en-US" sz="2600" dirty="0">
                <a:solidFill>
                  <a:srgbClr val="003F72"/>
                </a:solidFill>
                <a:latin typeface="Arial" panose="020B0604020202020204" pitchFamily="34" charset="0"/>
                <a:cs typeface="Arial" panose="020B0604020202020204" pitchFamily="34" charset="0"/>
              </a:rPr>
              <a:t>Removal would not adversely impact the official records of the agency</a:t>
            </a:r>
          </a:p>
          <a:p>
            <a:pPr marL="979688" lvl="1" indent="-457200">
              <a:spcAft>
                <a:spcPts val="600"/>
              </a:spcAft>
              <a:buFont typeface="Wingdings" panose="05000000000000000000" pitchFamily="2" charset="2"/>
              <a:buChar char="q"/>
            </a:pPr>
            <a:r>
              <a:rPr lang="en-US" sz="2600" dirty="0">
                <a:solidFill>
                  <a:srgbClr val="003F72"/>
                </a:solidFill>
                <a:latin typeface="Arial" panose="020B0604020202020204" pitchFamily="34" charset="0"/>
                <a:cs typeface="Arial" panose="020B0604020202020204" pitchFamily="34" charset="0"/>
              </a:rPr>
              <a:t>Removal would be at no cost to the agency</a:t>
            </a:r>
          </a:p>
          <a:p>
            <a:pPr marL="979688" lvl="1" indent="-457200">
              <a:spcAft>
                <a:spcPts val="600"/>
              </a:spcAft>
              <a:buFont typeface="Wingdings" panose="05000000000000000000" pitchFamily="2" charset="2"/>
              <a:buChar char="q"/>
            </a:pPr>
            <a:r>
              <a:rPr lang="en-US" sz="2600" dirty="0">
                <a:solidFill>
                  <a:srgbClr val="003F72"/>
                </a:solidFill>
                <a:latin typeface="Arial" panose="020B0604020202020204" pitchFamily="34" charset="0"/>
                <a:cs typeface="Arial" panose="020B0604020202020204" pitchFamily="34" charset="0"/>
              </a:rPr>
              <a:t>Materials do  not contain classified national security information</a:t>
            </a:r>
          </a:p>
          <a:p>
            <a:pPr marL="979688" lvl="1" indent="-457200">
              <a:spcAft>
                <a:spcPts val="600"/>
              </a:spcAft>
              <a:buFont typeface="Wingdings" panose="05000000000000000000" pitchFamily="2" charset="2"/>
              <a:buChar char="q"/>
            </a:pPr>
            <a:r>
              <a:rPr lang="en-US" sz="2600" dirty="0">
                <a:solidFill>
                  <a:srgbClr val="003F72"/>
                </a:solidFill>
                <a:latin typeface="Arial" panose="020B0604020202020204" pitchFamily="34" charset="0"/>
                <a:cs typeface="Arial" panose="020B0604020202020204" pitchFamily="34" charset="0"/>
              </a:rPr>
              <a:t>Information removed is not subject to the Privacy Act of 1974 (5 U.S.C. 552a)</a:t>
            </a:r>
          </a:p>
          <a:p>
            <a:pPr marL="979688" lvl="1" indent="-457200">
              <a:spcAft>
                <a:spcPts val="600"/>
              </a:spcAft>
              <a:buFont typeface="Wingdings" panose="05000000000000000000" pitchFamily="2" charset="2"/>
              <a:buChar char="q"/>
            </a:pPr>
            <a:r>
              <a:rPr lang="en-US" sz="2600" dirty="0">
                <a:solidFill>
                  <a:srgbClr val="003F72"/>
                </a:solidFill>
                <a:latin typeface="Arial" panose="020B0604020202020204" pitchFamily="34" charset="0"/>
                <a:cs typeface="Arial" panose="020B0604020202020204" pitchFamily="34" charset="0"/>
              </a:rPr>
              <a:t>Disclosure of the information removed is not otherwise prohibited by law</a:t>
            </a:r>
          </a:p>
        </p:txBody>
      </p:sp>
    </p:spTree>
    <p:extLst>
      <p:ext uri="{BB962C8B-B14F-4D97-AF65-F5344CB8AC3E}">
        <p14:creationId xmlns:p14="http://schemas.microsoft.com/office/powerpoint/2010/main" val="282210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6713" y="689718"/>
            <a:ext cx="4007975" cy="646331"/>
          </a:xfrm>
          <a:prstGeom prst="rect">
            <a:avLst/>
          </a:prstGeom>
          <a:noFill/>
        </p:spPr>
        <p:txBody>
          <a:bodyPr wrap="square" rtlCol="0">
            <a:spAutoFit/>
          </a:bodyPr>
          <a:lstStyle/>
          <a:p>
            <a:r>
              <a:rPr lang="en-US" sz="3600" b="1" dirty="0">
                <a:solidFill>
                  <a:srgbClr val="003F72"/>
                </a:solidFill>
                <a:latin typeface="Arial" panose="020B0604020202020204" pitchFamily="34" charset="0"/>
                <a:cs typeface="Arial" panose="020B0604020202020204" pitchFamily="34" charset="0"/>
              </a:rPr>
              <a:t>Areas of Concern</a:t>
            </a:r>
          </a:p>
        </p:txBody>
      </p:sp>
      <p:sp>
        <p:nvSpPr>
          <p:cNvPr id="3" name="TextBox 2"/>
          <p:cNvSpPr txBox="1"/>
          <p:nvPr/>
        </p:nvSpPr>
        <p:spPr>
          <a:xfrm>
            <a:off x="1831993" y="1541707"/>
            <a:ext cx="11006182" cy="2939266"/>
          </a:xfrm>
          <a:prstGeom prst="rect">
            <a:avLst/>
          </a:prstGeom>
          <a:noFill/>
        </p:spPr>
        <p:txBody>
          <a:bodyPr wrap="square" rtlCol="0">
            <a:spAutoFit/>
          </a:bodyPr>
          <a:lstStyle/>
          <a:p>
            <a:pPr marL="457200" indent="-457200">
              <a:spcAft>
                <a:spcPts val="1800"/>
              </a:spcAft>
              <a:buFont typeface="Wingdings" panose="05000000000000000000" pitchFamily="2" charset="2"/>
              <a:buChar char="Ø"/>
            </a:pPr>
            <a:r>
              <a:rPr lang="en-US" sz="2800" dirty="0">
                <a:solidFill>
                  <a:srgbClr val="003F72"/>
                </a:solidFill>
                <a:latin typeface="Arial" panose="020B0604020202020204" pitchFamily="34" charset="0"/>
                <a:cs typeface="Arial" panose="020B0604020202020204" pitchFamily="34" charset="0"/>
              </a:rPr>
              <a:t>Personal Emails</a:t>
            </a:r>
          </a:p>
          <a:p>
            <a:pPr marL="457200" indent="-457200">
              <a:spcAft>
                <a:spcPts val="1800"/>
              </a:spcAft>
              <a:buFont typeface="Wingdings" panose="05000000000000000000" pitchFamily="2" charset="2"/>
              <a:buChar char="Ø"/>
            </a:pPr>
            <a:r>
              <a:rPr lang="en-US" sz="2800" dirty="0">
                <a:solidFill>
                  <a:srgbClr val="003F72"/>
                </a:solidFill>
                <a:latin typeface="Arial" panose="020B0604020202020204" pitchFamily="34" charset="0"/>
                <a:cs typeface="Arial" panose="020B0604020202020204" pitchFamily="34" charset="0"/>
              </a:rPr>
              <a:t>Record Storage</a:t>
            </a:r>
          </a:p>
          <a:p>
            <a:pPr marL="457200" indent="-457200">
              <a:spcAft>
                <a:spcPts val="1800"/>
              </a:spcAft>
              <a:buFont typeface="Wingdings" panose="05000000000000000000" pitchFamily="2" charset="2"/>
              <a:buChar char="Ø"/>
            </a:pPr>
            <a:r>
              <a:rPr lang="en-US" sz="2800" dirty="0">
                <a:solidFill>
                  <a:srgbClr val="003F72"/>
                </a:solidFill>
                <a:latin typeface="Arial" panose="020B0604020202020204" pitchFamily="34" charset="0"/>
                <a:cs typeface="Arial" panose="020B0604020202020204" pitchFamily="34" charset="0"/>
              </a:rPr>
              <a:t>File Plans and Record Inventory</a:t>
            </a:r>
          </a:p>
          <a:p>
            <a:pPr marL="457200" indent="-457200">
              <a:spcAft>
                <a:spcPts val="1800"/>
              </a:spcAft>
              <a:buFont typeface="Wingdings" panose="05000000000000000000" pitchFamily="2" charset="2"/>
              <a:buChar char="Ø"/>
            </a:pPr>
            <a:r>
              <a:rPr lang="en-US" sz="2800" dirty="0">
                <a:solidFill>
                  <a:srgbClr val="003F72"/>
                </a:solidFill>
                <a:latin typeface="Arial" panose="020B0604020202020204" pitchFamily="34" charset="0"/>
                <a:cs typeface="Arial" panose="020B0604020202020204" pitchFamily="34" charset="0"/>
              </a:rPr>
              <a:t>Protection of Electronic Information Systems, Share Files and SharePoint Records</a:t>
            </a:r>
          </a:p>
        </p:txBody>
      </p:sp>
    </p:spTree>
    <p:extLst>
      <p:ext uri="{BB962C8B-B14F-4D97-AF65-F5344CB8AC3E}">
        <p14:creationId xmlns:p14="http://schemas.microsoft.com/office/powerpoint/2010/main" val="1403477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9017" y="689717"/>
            <a:ext cx="6031847" cy="646331"/>
          </a:xfrm>
          <a:prstGeom prst="rect">
            <a:avLst/>
          </a:prstGeom>
          <a:noFill/>
        </p:spPr>
        <p:txBody>
          <a:bodyPr wrap="square" rtlCol="0">
            <a:spAutoFit/>
          </a:bodyPr>
          <a:lstStyle/>
          <a:p>
            <a:r>
              <a:rPr lang="en-US" sz="3600" b="1" dirty="0">
                <a:solidFill>
                  <a:srgbClr val="003F72"/>
                </a:solidFill>
                <a:latin typeface="Arial" panose="020B0604020202020204" pitchFamily="34" charset="0"/>
                <a:cs typeface="Arial" panose="020B0604020202020204" pitchFamily="34" charset="0"/>
              </a:rPr>
              <a:t>Use of Personal Emails</a:t>
            </a:r>
          </a:p>
        </p:txBody>
      </p:sp>
      <p:sp>
        <p:nvSpPr>
          <p:cNvPr id="3" name="TextBox 2"/>
          <p:cNvSpPr txBox="1"/>
          <p:nvPr/>
        </p:nvSpPr>
        <p:spPr>
          <a:xfrm>
            <a:off x="1831993" y="1541707"/>
            <a:ext cx="11006182" cy="4662815"/>
          </a:xfrm>
          <a:prstGeom prst="rect">
            <a:avLst/>
          </a:prstGeom>
          <a:noFill/>
        </p:spPr>
        <p:txBody>
          <a:bodyPr wrap="square" rtlCol="0">
            <a:spAutoFit/>
          </a:bodyPr>
          <a:lstStyle/>
          <a:p>
            <a:pPr marL="457200" indent="-457200">
              <a:spcAft>
                <a:spcPts val="1800"/>
              </a:spcAft>
              <a:buFont typeface="Wingdings" panose="05000000000000000000" pitchFamily="2" charset="2"/>
              <a:buChar char="Ø"/>
            </a:pPr>
            <a:r>
              <a:rPr lang="en-US" sz="2800" dirty="0">
                <a:solidFill>
                  <a:srgbClr val="003F72"/>
                </a:solidFill>
                <a:latin typeface="Arial" panose="020B0604020202020204" pitchFamily="34" charset="0"/>
                <a:cs typeface="Arial" panose="020B0604020202020204" pitchFamily="34" charset="0"/>
              </a:rPr>
              <a:t>In April 2015 the VA CIO, published a memorandum forbidding the use of personal email to conduct government business.</a:t>
            </a:r>
          </a:p>
          <a:p>
            <a:pPr marL="457200" indent="-457200">
              <a:spcAft>
                <a:spcPts val="1800"/>
              </a:spcAft>
              <a:buFont typeface="Wingdings" panose="05000000000000000000" pitchFamily="2" charset="2"/>
              <a:buChar char="Ø"/>
            </a:pPr>
            <a:r>
              <a:rPr lang="en-US" sz="2800" dirty="0">
                <a:solidFill>
                  <a:srgbClr val="003F72"/>
                </a:solidFill>
                <a:latin typeface="Arial" panose="020B0604020202020204" pitchFamily="34" charset="0"/>
                <a:cs typeface="Arial" panose="020B0604020202020204" pitchFamily="34" charset="0"/>
              </a:rPr>
              <a:t>Fact Sheet was created by the VHA Records Management Council</a:t>
            </a:r>
          </a:p>
          <a:p>
            <a:pPr marL="457200" indent="-457200">
              <a:spcAft>
                <a:spcPts val="1800"/>
              </a:spcAft>
              <a:buFont typeface="Wingdings" panose="05000000000000000000" pitchFamily="2" charset="2"/>
              <a:buChar char="Ø"/>
            </a:pPr>
            <a:r>
              <a:rPr lang="en-US" sz="2800" dirty="0">
                <a:solidFill>
                  <a:srgbClr val="003F72"/>
                </a:solidFill>
                <a:latin typeface="Arial" panose="020B0604020202020204" pitchFamily="34" charset="0"/>
                <a:cs typeface="Arial" panose="020B0604020202020204" pitchFamily="34" charset="0"/>
              </a:rPr>
              <a:t>In January 2018 the VA OGC, published another memorandum again limiting the use of personal email accounts to emergencies only.  It also added additional requirements for IM’s and text messaging. </a:t>
            </a:r>
          </a:p>
          <a:p>
            <a:pPr marL="457200" indent="-457200">
              <a:spcAft>
                <a:spcPts val="1800"/>
              </a:spcAft>
              <a:buFont typeface="Wingdings" panose="05000000000000000000" pitchFamily="2" charset="2"/>
              <a:buChar char="Ø"/>
            </a:pPr>
            <a:r>
              <a:rPr lang="en-US" sz="2800" dirty="0">
                <a:solidFill>
                  <a:srgbClr val="003F72"/>
                </a:solidFill>
                <a:latin typeface="Arial" panose="020B0604020202020204" pitchFamily="34" charset="0"/>
                <a:cs typeface="Arial" panose="020B0604020202020204" pitchFamily="34" charset="0"/>
              </a:rPr>
              <a:t>Note:  Current OGC memorandum provided.</a:t>
            </a:r>
          </a:p>
        </p:txBody>
      </p:sp>
    </p:spTree>
    <p:extLst>
      <p:ext uri="{BB962C8B-B14F-4D97-AF65-F5344CB8AC3E}">
        <p14:creationId xmlns:p14="http://schemas.microsoft.com/office/powerpoint/2010/main" val="2387783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6713" y="689718"/>
            <a:ext cx="3873863" cy="646331"/>
          </a:xfrm>
          <a:prstGeom prst="rect">
            <a:avLst/>
          </a:prstGeom>
          <a:noFill/>
        </p:spPr>
        <p:txBody>
          <a:bodyPr wrap="square" rtlCol="0">
            <a:spAutoFit/>
          </a:bodyPr>
          <a:lstStyle/>
          <a:p>
            <a:r>
              <a:rPr lang="en-US" sz="3600" b="1" dirty="0">
                <a:solidFill>
                  <a:srgbClr val="003F72"/>
                </a:solidFill>
                <a:latin typeface="Arial" panose="020B0604020202020204" pitchFamily="34" charset="0"/>
                <a:cs typeface="Arial" panose="020B0604020202020204" pitchFamily="34" charset="0"/>
              </a:rPr>
              <a:t>Records Storage</a:t>
            </a:r>
          </a:p>
        </p:txBody>
      </p:sp>
      <p:sp>
        <p:nvSpPr>
          <p:cNvPr id="3" name="TextBox 2"/>
          <p:cNvSpPr txBox="1"/>
          <p:nvPr/>
        </p:nvSpPr>
        <p:spPr>
          <a:xfrm>
            <a:off x="1831993" y="1541707"/>
            <a:ext cx="11006182" cy="5124480"/>
          </a:xfrm>
          <a:prstGeom prst="rect">
            <a:avLst/>
          </a:prstGeom>
          <a:noFill/>
        </p:spPr>
        <p:txBody>
          <a:bodyPr wrap="square" rtlCol="0">
            <a:spAutoFit/>
          </a:bodyPr>
          <a:lstStyle/>
          <a:p>
            <a:pPr marL="457200" indent="-457200">
              <a:spcAft>
                <a:spcPts val="1800"/>
              </a:spcAft>
              <a:buFont typeface="Wingdings" panose="05000000000000000000" pitchFamily="2" charset="2"/>
              <a:buChar char="Ø"/>
            </a:pPr>
            <a:r>
              <a:rPr lang="en-US" sz="2800" dirty="0">
                <a:solidFill>
                  <a:schemeClr val="tx2"/>
                </a:solidFill>
                <a:latin typeface="Arial" panose="020B0604020202020204" pitchFamily="34" charset="0"/>
                <a:cs typeface="Arial" panose="020B0604020202020204" pitchFamily="34" charset="0"/>
              </a:rPr>
              <a:t>VA including VHA must meet NARA guidelines on the storage of Active and Inactive records.</a:t>
            </a:r>
          </a:p>
          <a:p>
            <a:pPr marL="457200" indent="-457200">
              <a:buFont typeface="Wingdings" panose="05000000000000000000" pitchFamily="2" charset="2"/>
              <a:buChar char="Ø"/>
            </a:pPr>
            <a:r>
              <a:rPr lang="en-US" sz="2800" dirty="0">
                <a:solidFill>
                  <a:schemeClr val="tx2"/>
                </a:solidFill>
              </a:rPr>
              <a:t>VHA records storage can be divided into 6 categories: </a:t>
            </a:r>
          </a:p>
          <a:p>
            <a:endParaRPr lang="en-US" sz="2800" dirty="0">
              <a:solidFill>
                <a:schemeClr val="tx2"/>
              </a:solidFill>
            </a:endParaRPr>
          </a:p>
          <a:p>
            <a:pPr marL="1502176" lvl="2" indent="-457200">
              <a:buFont typeface="Wingdings" panose="05000000000000000000" pitchFamily="2" charset="2"/>
              <a:buChar char="§"/>
            </a:pPr>
            <a:r>
              <a:rPr lang="en-US" sz="2400" dirty="0">
                <a:solidFill>
                  <a:schemeClr val="tx2"/>
                </a:solidFill>
              </a:rPr>
              <a:t>Inactive records, off-site storage</a:t>
            </a:r>
          </a:p>
          <a:p>
            <a:pPr marL="1502176" lvl="2" indent="-457200">
              <a:buFont typeface="Wingdings" panose="05000000000000000000" pitchFamily="2" charset="2"/>
              <a:buChar char="§"/>
            </a:pPr>
            <a:r>
              <a:rPr lang="en-US" sz="2400" dirty="0">
                <a:solidFill>
                  <a:schemeClr val="tx2"/>
                </a:solidFill>
              </a:rPr>
              <a:t>Inactive records, on-site storage</a:t>
            </a:r>
          </a:p>
          <a:p>
            <a:pPr marL="1502176" lvl="2" indent="-457200">
              <a:buFont typeface="Wingdings" panose="05000000000000000000" pitchFamily="2" charset="2"/>
              <a:buChar char="§"/>
            </a:pPr>
            <a:r>
              <a:rPr lang="en-US" sz="2400" dirty="0">
                <a:solidFill>
                  <a:schemeClr val="tx2"/>
                </a:solidFill>
              </a:rPr>
              <a:t>Active records, off-site storage</a:t>
            </a:r>
          </a:p>
          <a:p>
            <a:pPr marL="1502176" lvl="2" indent="-457200">
              <a:buFont typeface="Wingdings" panose="05000000000000000000" pitchFamily="2" charset="2"/>
              <a:buChar char="§"/>
            </a:pPr>
            <a:r>
              <a:rPr lang="en-US" sz="2400" dirty="0">
                <a:solidFill>
                  <a:schemeClr val="tx2"/>
                </a:solidFill>
              </a:rPr>
              <a:t>Active records (low-usage), on-site storage</a:t>
            </a:r>
          </a:p>
          <a:p>
            <a:pPr marL="1502176" lvl="2" indent="-457200">
              <a:buFont typeface="Wingdings" panose="05000000000000000000" pitchFamily="2" charset="2"/>
              <a:buChar char="§"/>
            </a:pPr>
            <a:r>
              <a:rPr lang="en-US" sz="2400" dirty="0">
                <a:solidFill>
                  <a:schemeClr val="tx2"/>
                </a:solidFill>
              </a:rPr>
              <a:t>Active records (high-usage), on-site storage</a:t>
            </a:r>
          </a:p>
          <a:p>
            <a:pPr marL="1502176" lvl="2" indent="-457200">
              <a:buFont typeface="Wingdings" panose="05000000000000000000" pitchFamily="2" charset="2"/>
              <a:buChar char="§"/>
            </a:pPr>
            <a:r>
              <a:rPr lang="en-US" sz="2400" dirty="0">
                <a:solidFill>
                  <a:schemeClr val="tx2"/>
                </a:solidFill>
              </a:rPr>
              <a:t>Temporary/transit records storage</a:t>
            </a:r>
          </a:p>
          <a:p>
            <a:pPr marL="1502176" lvl="2" indent="-457200">
              <a:buFont typeface="Wingdings" panose="05000000000000000000" pitchFamily="2" charset="2"/>
              <a:buChar char="§"/>
            </a:pPr>
            <a:endParaRPr lang="en-US" sz="2800" dirty="0">
              <a:solidFill>
                <a:schemeClr val="tx2"/>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chemeClr val="tx2"/>
                </a:solidFill>
                <a:latin typeface="Arial" panose="020B0604020202020204" pitchFamily="34" charset="0"/>
                <a:cs typeface="Arial" panose="020B0604020202020204" pitchFamily="34" charset="0"/>
              </a:rPr>
              <a:t>Note:  Records Storage Fact Sheet provided</a:t>
            </a:r>
            <a:r>
              <a:rPr lang="en-US" sz="2800" dirty="0">
                <a:solidFill>
                  <a:srgbClr val="003F72"/>
                </a:solidFill>
                <a:latin typeface="Arial" panose="020B0604020202020204" pitchFamily="34" charset="0"/>
                <a:cs typeface="Arial" panose="020B0604020202020204" pitchFamily="34" charset="0"/>
              </a:rPr>
              <a:t>.</a:t>
            </a:r>
            <a:endParaRPr lang="en-US" sz="2800" dirty="0"/>
          </a:p>
        </p:txBody>
      </p:sp>
    </p:spTree>
    <p:extLst>
      <p:ext uri="{BB962C8B-B14F-4D97-AF65-F5344CB8AC3E}">
        <p14:creationId xmlns:p14="http://schemas.microsoft.com/office/powerpoint/2010/main" val="120673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82496" y="1219201"/>
            <a:ext cx="4303776" cy="2316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5888735" y="1383211"/>
            <a:ext cx="7705345" cy="5339923"/>
          </a:xfrm>
          <a:prstGeom prst="rect">
            <a:avLst/>
          </a:prstGeom>
          <a:noFill/>
        </p:spPr>
        <p:txBody>
          <a:bodyPr wrap="square" rtlCol="0">
            <a:spAutoFit/>
          </a:bodyPr>
          <a:lstStyle/>
          <a:p>
            <a:pPr marL="457200" indent="-457200">
              <a:spcAft>
                <a:spcPts val="600"/>
              </a:spcAft>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VA Records Structure</a:t>
            </a:r>
          </a:p>
          <a:p>
            <a:pPr marL="457200" indent="-457200">
              <a:spcAft>
                <a:spcPts val="600"/>
              </a:spcAft>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Define what is a record</a:t>
            </a:r>
          </a:p>
          <a:p>
            <a:pPr marL="457200" indent="-457200">
              <a:spcAft>
                <a:spcPts val="600"/>
              </a:spcAft>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Identify basic categories of records</a:t>
            </a:r>
          </a:p>
          <a:p>
            <a:pPr marL="457200" indent="-457200">
              <a:spcAft>
                <a:spcPts val="600"/>
              </a:spcAft>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Determine the significant differences among records, non-record material and personal papers</a:t>
            </a:r>
          </a:p>
          <a:p>
            <a:pPr marL="457200" indent="-457200">
              <a:spcAft>
                <a:spcPts val="600"/>
              </a:spcAft>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Record Management areas of concern</a:t>
            </a:r>
          </a:p>
          <a:p>
            <a:pPr marL="457200" indent="-457200">
              <a:spcAft>
                <a:spcPts val="600"/>
              </a:spcAft>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Key position responsibilities</a:t>
            </a:r>
          </a:p>
          <a:p>
            <a:pPr marL="457200" indent="-457200">
              <a:spcAft>
                <a:spcPts val="600"/>
              </a:spcAft>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Define File Plan/Records Inventory</a:t>
            </a:r>
          </a:p>
          <a:p>
            <a:pPr marL="808238" lvl="1" indent="-285750">
              <a:buFont typeface="Arial"/>
              <a:buChar char="•"/>
            </a:pPr>
            <a:endParaRPr lang="en-US" sz="1800" dirty="0">
              <a:latin typeface="Georgia"/>
              <a:cs typeface="Georgia"/>
            </a:endParaRPr>
          </a:p>
        </p:txBody>
      </p:sp>
      <p:sp>
        <p:nvSpPr>
          <p:cNvPr id="5" name="Rectangle 4"/>
          <p:cNvSpPr/>
          <p:nvPr/>
        </p:nvSpPr>
        <p:spPr>
          <a:xfrm>
            <a:off x="5986272" y="1243585"/>
            <a:ext cx="6790943" cy="207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864142" y="1625888"/>
            <a:ext cx="5103081" cy="4011317"/>
            <a:chOff x="864142" y="1625888"/>
            <a:chExt cx="5103081" cy="4011317"/>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3587">
              <a:off x="864142" y="1625888"/>
              <a:ext cx="5103081" cy="4011317"/>
            </a:xfrm>
            <a:prstGeom prst="rect">
              <a:avLst/>
            </a:prstGeom>
          </p:spPr>
        </p:pic>
        <p:sp>
          <p:nvSpPr>
            <p:cNvPr id="8" name="TextBox 7"/>
            <p:cNvSpPr txBox="1"/>
            <p:nvPr/>
          </p:nvSpPr>
          <p:spPr>
            <a:xfrm rot="20420597">
              <a:off x="2634031" y="3520123"/>
              <a:ext cx="2492063" cy="707886"/>
            </a:xfrm>
            <a:prstGeom prst="rect">
              <a:avLst/>
            </a:prstGeom>
            <a:noFill/>
          </p:spPr>
          <p:txBody>
            <a:bodyPr wrap="square" rtlCol="0">
              <a:spAutoFit/>
            </a:bodyPr>
            <a:lstStyle/>
            <a:p>
              <a:r>
                <a:rPr lang="en-US" sz="4000" b="1" dirty="0">
                  <a:solidFill>
                    <a:srgbClr val="003F72"/>
                  </a:solidFill>
                  <a:latin typeface="Arial" panose="020B0604020202020204" pitchFamily="34" charset="0"/>
                  <a:ea typeface="Adobe Fan Heiti Std B" pitchFamily="34" charset="-128"/>
                  <a:cs typeface="Arial" panose="020B0604020202020204" pitchFamily="34" charset="0"/>
                </a:rPr>
                <a:t>AGENDA</a:t>
              </a:r>
            </a:p>
          </p:txBody>
        </p:sp>
      </p:grpSp>
    </p:spTree>
    <p:extLst>
      <p:ext uri="{BB962C8B-B14F-4D97-AF65-F5344CB8AC3E}">
        <p14:creationId xmlns:p14="http://schemas.microsoft.com/office/powerpoint/2010/main" val="3647997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8656" y="689718"/>
            <a:ext cx="11399519" cy="646331"/>
          </a:xfrm>
          <a:prstGeom prst="rect">
            <a:avLst/>
          </a:prstGeom>
          <a:noFill/>
        </p:spPr>
        <p:txBody>
          <a:bodyPr wrap="square" rtlCol="0">
            <a:spAutoFit/>
          </a:bodyPr>
          <a:lstStyle/>
          <a:p>
            <a:pPr algn="ctr"/>
            <a:r>
              <a:rPr lang="en-US" sz="3600" b="1" dirty="0">
                <a:solidFill>
                  <a:srgbClr val="003F72"/>
                </a:solidFill>
                <a:latin typeface="Arial" panose="020B0604020202020204" pitchFamily="34" charset="0"/>
                <a:cs typeface="Arial" panose="020B0604020202020204" pitchFamily="34" charset="0"/>
              </a:rPr>
              <a:t>File Plan and Record Inventory</a:t>
            </a:r>
          </a:p>
        </p:txBody>
      </p:sp>
      <p:sp>
        <p:nvSpPr>
          <p:cNvPr id="3" name="TextBox 2"/>
          <p:cNvSpPr txBox="1"/>
          <p:nvPr/>
        </p:nvSpPr>
        <p:spPr>
          <a:xfrm>
            <a:off x="1831993" y="1541707"/>
            <a:ext cx="11006182" cy="5139869"/>
          </a:xfrm>
          <a:prstGeom prst="rect">
            <a:avLst/>
          </a:prstGeom>
          <a:noFill/>
        </p:spPr>
        <p:txBody>
          <a:bodyPr wrap="square" rtlCol="0">
            <a:spAutoFit/>
          </a:bodyPr>
          <a:lstStyle/>
          <a:p>
            <a:pPr marL="457200" indent="-457200">
              <a:spcAft>
                <a:spcPts val="1800"/>
              </a:spcAft>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Each Program Office, VAMC, Service Line, Department, Division, work Center and Office must have a file plan &amp; record inventory.</a:t>
            </a:r>
          </a:p>
          <a:p>
            <a:pPr marL="457200" indent="-457200">
              <a:spcAft>
                <a:spcPts val="1800"/>
              </a:spcAft>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Responsibility for the completion of file plan &amp; record inventory falls on the supervisor, local records liaison, and facility Records Manager. </a:t>
            </a:r>
          </a:p>
          <a:p>
            <a:pPr marL="457200" indent="-457200">
              <a:spcAft>
                <a:spcPts val="1800"/>
              </a:spcAft>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This is a living document; as record types are added and deleted, the file plan and record inventory are updated. This provides the type of records, location and total amount of records by cubic feet. </a:t>
            </a:r>
          </a:p>
          <a:p>
            <a:pPr marL="457200" indent="-457200">
              <a:spcAft>
                <a:spcPts val="1800"/>
              </a:spcAft>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An official formal review is conducted annually; these actions must be documented</a:t>
            </a:r>
          </a:p>
          <a:p>
            <a:pPr marL="457200" indent="-457200">
              <a:spcAft>
                <a:spcPts val="1800"/>
              </a:spcAft>
              <a:buFont typeface="Wingdings" panose="05000000000000000000" pitchFamily="2" charset="2"/>
              <a:buChar char="Ø"/>
            </a:pPr>
            <a:r>
              <a:rPr lang="en-US" sz="2400" dirty="0">
                <a:solidFill>
                  <a:schemeClr val="tx2"/>
                </a:solidFill>
                <a:latin typeface="Arial" panose="020B0604020202020204" pitchFamily="34" charset="0"/>
                <a:cs typeface="Arial" panose="020B0604020202020204" pitchFamily="34" charset="0"/>
              </a:rPr>
              <a:t>These documents are inspection items and will be inspected by </a:t>
            </a:r>
            <a:r>
              <a:rPr lang="en-US" sz="2800" dirty="0">
                <a:solidFill>
                  <a:schemeClr val="tx2"/>
                </a:solidFill>
                <a:latin typeface="Arial" panose="020B0604020202020204" pitchFamily="34" charset="0"/>
                <a:cs typeface="Arial" panose="020B0604020202020204" pitchFamily="34" charset="0"/>
              </a:rPr>
              <a:t>the </a:t>
            </a:r>
            <a:r>
              <a:rPr lang="en-US" sz="2400" dirty="0">
                <a:solidFill>
                  <a:schemeClr val="tx2"/>
                </a:solidFill>
                <a:latin typeface="Arial" panose="020B0604020202020204" pitchFamily="34" charset="0"/>
                <a:cs typeface="Arial" panose="020B0604020202020204" pitchFamily="34" charset="0"/>
              </a:rPr>
              <a:t>NARA, VA IG, and VHA Privacy compliance Assessment team  </a:t>
            </a:r>
          </a:p>
        </p:txBody>
      </p:sp>
    </p:spTree>
    <p:extLst>
      <p:ext uri="{BB962C8B-B14F-4D97-AF65-F5344CB8AC3E}">
        <p14:creationId xmlns:p14="http://schemas.microsoft.com/office/powerpoint/2010/main" val="887980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2768" y="689718"/>
            <a:ext cx="11265407" cy="646331"/>
          </a:xfrm>
          <a:prstGeom prst="rect">
            <a:avLst/>
          </a:prstGeom>
          <a:noFill/>
        </p:spPr>
        <p:txBody>
          <a:bodyPr wrap="square" rtlCol="0">
            <a:spAutoFit/>
          </a:bodyPr>
          <a:lstStyle/>
          <a:p>
            <a:r>
              <a:rPr lang="en-US" sz="3600" b="1" dirty="0">
                <a:solidFill>
                  <a:srgbClr val="003F72"/>
                </a:solidFill>
                <a:latin typeface="Arial" panose="020B0604020202020204" pitchFamily="34" charset="0"/>
                <a:cs typeface="Arial" panose="020B0604020202020204" pitchFamily="34" charset="0"/>
              </a:rPr>
              <a:t>Managing Share Files and SharePoint</a:t>
            </a:r>
          </a:p>
        </p:txBody>
      </p:sp>
      <p:sp>
        <p:nvSpPr>
          <p:cNvPr id="3" name="TextBox 2"/>
          <p:cNvSpPr txBox="1"/>
          <p:nvPr/>
        </p:nvSpPr>
        <p:spPr>
          <a:xfrm>
            <a:off x="1831993" y="1541707"/>
            <a:ext cx="11006182" cy="4893647"/>
          </a:xfrm>
          <a:prstGeom prst="rect">
            <a:avLst/>
          </a:prstGeom>
          <a:noFill/>
        </p:spPr>
        <p:txBody>
          <a:bodyPr wrap="square" rtlCol="0">
            <a:spAutoFit/>
          </a:bodyPr>
          <a:lstStyle/>
          <a:p>
            <a:pPr marL="457200" indent="-457200">
              <a:spcAft>
                <a:spcPts val="1800"/>
              </a:spcAft>
              <a:buFont typeface="Wingdings" panose="05000000000000000000" pitchFamily="2" charset="2"/>
              <a:buChar char="Ø"/>
            </a:pPr>
            <a:r>
              <a:rPr lang="en-US" sz="2800" dirty="0">
                <a:solidFill>
                  <a:schemeClr val="tx2"/>
                </a:solidFill>
                <a:latin typeface="Arial" panose="020B0604020202020204" pitchFamily="34" charset="0"/>
                <a:cs typeface="Arial" panose="020B0604020202020204" pitchFamily="34" charset="0"/>
              </a:rPr>
              <a:t>The VA does not have an Electronic Records Management Archives (ERMA) for unstructured records such as word.doc, EXCEL spreadsheets, and/or PowerPoints.</a:t>
            </a:r>
          </a:p>
          <a:p>
            <a:pPr marL="457200" indent="-457200">
              <a:spcAft>
                <a:spcPts val="1800"/>
              </a:spcAft>
              <a:buFont typeface="Wingdings" panose="05000000000000000000" pitchFamily="2" charset="2"/>
              <a:buChar char="Ø"/>
            </a:pPr>
            <a:r>
              <a:rPr lang="en-US" sz="2800" dirty="0">
                <a:solidFill>
                  <a:schemeClr val="tx2"/>
                </a:solidFill>
                <a:latin typeface="Arial" panose="020B0604020202020204" pitchFamily="34" charset="0"/>
                <a:cs typeface="Arial" panose="020B0604020202020204" pitchFamily="34" charset="0"/>
              </a:rPr>
              <a:t>By default Share Files and SharePoint have become the storage point for electronic records. </a:t>
            </a:r>
          </a:p>
          <a:p>
            <a:pPr marL="457200" indent="-457200">
              <a:spcAft>
                <a:spcPts val="1800"/>
              </a:spcAft>
              <a:buFont typeface="Wingdings" panose="05000000000000000000" pitchFamily="2" charset="2"/>
              <a:buChar char="Ø"/>
            </a:pPr>
            <a:r>
              <a:rPr lang="en-US" sz="2800" dirty="0">
                <a:solidFill>
                  <a:schemeClr val="tx2"/>
                </a:solidFill>
                <a:latin typeface="Arial" panose="020B0604020202020204" pitchFamily="34" charset="0"/>
                <a:cs typeface="Arial" panose="020B0604020202020204" pitchFamily="34" charset="0"/>
              </a:rPr>
              <a:t>There is a need to reduce duplicate records; we do not need 50 copies of the same PowerPoint/create PowerPoint Libraries</a:t>
            </a:r>
          </a:p>
          <a:p>
            <a:pPr marL="457200" indent="-457200">
              <a:spcAft>
                <a:spcPts val="1800"/>
              </a:spcAft>
              <a:buFont typeface="Wingdings" panose="05000000000000000000" pitchFamily="2" charset="2"/>
              <a:buChar char="Ø"/>
            </a:pPr>
            <a:r>
              <a:rPr lang="en-US" sz="2800" dirty="0">
                <a:solidFill>
                  <a:schemeClr val="tx2"/>
                </a:solidFill>
                <a:latin typeface="Arial" panose="020B0604020202020204" pitchFamily="34" charset="0"/>
                <a:cs typeface="Arial" panose="020B0604020202020204" pitchFamily="34" charset="0"/>
              </a:rPr>
              <a:t>Create naming conventions for file names.</a:t>
            </a:r>
          </a:p>
          <a:p>
            <a:pPr marL="457200" indent="-457200">
              <a:buFont typeface="Wingdings" panose="05000000000000000000" pitchFamily="2" charset="2"/>
              <a:buChar char="§"/>
            </a:pPr>
            <a:r>
              <a:rPr lang="en-US" sz="2800" dirty="0">
                <a:solidFill>
                  <a:schemeClr val="tx2"/>
                </a:solidFill>
                <a:latin typeface="Arial" panose="020B0604020202020204" pitchFamily="34" charset="0"/>
                <a:cs typeface="Arial" panose="020B0604020202020204" pitchFamily="34" charset="0"/>
              </a:rPr>
              <a:t>Note:  Share files and SharePoint Fact Sheet provided</a:t>
            </a:r>
            <a:r>
              <a:rPr lang="en-US" sz="2800" dirty="0">
                <a:solidFill>
                  <a:srgbClr val="003F72"/>
                </a:solidFill>
                <a:latin typeface="Arial" panose="020B0604020202020204" pitchFamily="34" charset="0"/>
                <a:cs typeface="Arial" panose="020B0604020202020204" pitchFamily="34" charset="0"/>
              </a:rPr>
              <a:t>.</a:t>
            </a:r>
            <a:endParaRPr lang="en-US" sz="2800" dirty="0"/>
          </a:p>
        </p:txBody>
      </p:sp>
    </p:spTree>
    <p:extLst>
      <p:ext uri="{BB962C8B-B14F-4D97-AF65-F5344CB8AC3E}">
        <p14:creationId xmlns:p14="http://schemas.microsoft.com/office/powerpoint/2010/main" val="1878259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2768" y="689718"/>
            <a:ext cx="11265407" cy="646331"/>
          </a:xfrm>
          <a:prstGeom prst="rect">
            <a:avLst/>
          </a:prstGeom>
          <a:noFill/>
        </p:spPr>
        <p:txBody>
          <a:bodyPr wrap="square" rtlCol="0">
            <a:spAutoFit/>
          </a:bodyPr>
          <a:lstStyle/>
          <a:p>
            <a:pPr algn="ctr"/>
            <a:r>
              <a:rPr lang="en-US" sz="3600" b="1" dirty="0">
                <a:solidFill>
                  <a:srgbClr val="003F72"/>
                </a:solidFill>
                <a:latin typeface="Arial" panose="020B0604020202020204" pitchFamily="34" charset="0"/>
                <a:cs typeface="Arial" panose="020B0604020202020204" pitchFamily="34" charset="0"/>
              </a:rPr>
              <a:t>Record Control Schedule 10-1</a:t>
            </a:r>
          </a:p>
        </p:txBody>
      </p:sp>
      <p:sp>
        <p:nvSpPr>
          <p:cNvPr id="3" name="TextBox 2"/>
          <p:cNvSpPr txBox="1"/>
          <p:nvPr/>
        </p:nvSpPr>
        <p:spPr>
          <a:xfrm>
            <a:off x="1831993" y="1541707"/>
            <a:ext cx="11006182" cy="4893647"/>
          </a:xfrm>
          <a:prstGeom prst="rect">
            <a:avLst/>
          </a:prstGeom>
          <a:noFill/>
        </p:spPr>
        <p:txBody>
          <a:bodyPr wrap="square" rtlCol="0">
            <a:spAutoFit/>
          </a:bodyPr>
          <a:lstStyle/>
          <a:p>
            <a:pPr marL="457200" indent="-457200">
              <a:spcAft>
                <a:spcPts val="1800"/>
              </a:spcAft>
              <a:buFont typeface="Wingdings" panose="05000000000000000000" pitchFamily="2" charset="2"/>
              <a:buChar char="Ø"/>
            </a:pPr>
            <a:r>
              <a:rPr lang="en-US" sz="2800" dirty="0">
                <a:solidFill>
                  <a:schemeClr val="tx2"/>
                </a:solidFill>
                <a:latin typeface="Arial" panose="020B0604020202020204" pitchFamily="34" charset="0"/>
                <a:cs typeface="Arial" panose="020B0604020202020204" pitchFamily="34" charset="0"/>
              </a:rPr>
              <a:t>All VHA Records Schedules are maintained within Record Control Schedule (RCS 10-1). </a:t>
            </a:r>
          </a:p>
          <a:p>
            <a:pPr marL="457200" indent="-457200">
              <a:spcAft>
                <a:spcPts val="1800"/>
              </a:spcAft>
              <a:buFont typeface="Wingdings" panose="05000000000000000000" pitchFamily="2" charset="2"/>
              <a:buChar char="Ø"/>
            </a:pPr>
            <a:r>
              <a:rPr lang="en-US" sz="2800" dirty="0">
                <a:solidFill>
                  <a:schemeClr val="tx2"/>
                </a:solidFill>
                <a:latin typeface="Arial" panose="020B0604020202020204" pitchFamily="34" charset="0"/>
                <a:cs typeface="Arial" panose="020B0604020202020204" pitchFamily="34" charset="0"/>
              </a:rPr>
              <a:t>All ORD and ORO primary program record schedules are found in Chapter 8 of RCS 10-1.</a:t>
            </a:r>
          </a:p>
          <a:p>
            <a:pPr marL="457200" indent="-457200">
              <a:spcAft>
                <a:spcPts val="1800"/>
              </a:spcAft>
              <a:buFont typeface="Wingdings" panose="05000000000000000000" pitchFamily="2" charset="2"/>
              <a:buChar char="Ø"/>
            </a:pPr>
            <a:r>
              <a:rPr lang="en-US" sz="2800" dirty="0">
                <a:solidFill>
                  <a:schemeClr val="tx2"/>
                </a:solidFill>
                <a:latin typeface="Arial" panose="020B0604020202020204" pitchFamily="34" charset="0"/>
                <a:cs typeface="Arial" panose="020B0604020202020204" pitchFamily="34" charset="0"/>
              </a:rPr>
              <a:t>Other administrative record types are maintained in other locations of RCS 10-1 such as personnel/employee, travel claims, training records.</a:t>
            </a:r>
          </a:p>
          <a:p>
            <a:pPr>
              <a:spcAft>
                <a:spcPts val="1800"/>
              </a:spcAft>
            </a:pPr>
            <a:endParaRPr lang="en-US" sz="2800" dirty="0">
              <a:solidFill>
                <a:schemeClr val="tx2"/>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solidFill>
                  <a:schemeClr val="tx2"/>
                </a:solidFill>
                <a:latin typeface="Arial" panose="020B0604020202020204" pitchFamily="34" charset="0"/>
                <a:cs typeface="Arial" panose="020B0604020202020204" pitchFamily="34" charset="0"/>
              </a:rPr>
              <a:t>Note:  Chapter 8 of RCS 10-1 provided</a:t>
            </a:r>
            <a:r>
              <a:rPr lang="en-US" sz="2800" dirty="0">
                <a:solidFill>
                  <a:srgbClr val="003F72"/>
                </a:solidFill>
                <a:latin typeface="Arial" panose="020B0604020202020204" pitchFamily="34" charset="0"/>
                <a:cs typeface="Arial" panose="020B0604020202020204" pitchFamily="34" charset="0"/>
              </a:rPr>
              <a:t>.</a:t>
            </a:r>
            <a:endParaRPr lang="en-US" sz="2800" dirty="0"/>
          </a:p>
        </p:txBody>
      </p:sp>
    </p:spTree>
    <p:extLst>
      <p:ext uri="{BB962C8B-B14F-4D97-AF65-F5344CB8AC3E}">
        <p14:creationId xmlns:p14="http://schemas.microsoft.com/office/powerpoint/2010/main" val="3438145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2768" y="689718"/>
            <a:ext cx="11265407" cy="646331"/>
          </a:xfrm>
          <a:prstGeom prst="rect">
            <a:avLst/>
          </a:prstGeom>
          <a:noFill/>
        </p:spPr>
        <p:txBody>
          <a:bodyPr wrap="square" rtlCol="0">
            <a:spAutoFit/>
          </a:bodyPr>
          <a:lstStyle/>
          <a:p>
            <a:pPr algn="ctr"/>
            <a:r>
              <a:rPr lang="en-US" sz="3600" b="1" dirty="0">
                <a:solidFill>
                  <a:srgbClr val="003F72"/>
                </a:solidFill>
                <a:latin typeface="Arial" panose="020B0604020202020204" pitchFamily="34" charset="0"/>
                <a:cs typeface="Arial" panose="020B0604020202020204" pitchFamily="34" charset="0"/>
              </a:rPr>
              <a:t>Examples of ORD Records Part 1</a:t>
            </a:r>
          </a:p>
        </p:txBody>
      </p:sp>
      <p:sp>
        <p:nvSpPr>
          <p:cNvPr id="3" name="TextBox 2"/>
          <p:cNvSpPr txBox="1"/>
          <p:nvPr/>
        </p:nvSpPr>
        <p:spPr>
          <a:xfrm>
            <a:off x="1831993" y="1541707"/>
            <a:ext cx="11006182" cy="4401205"/>
          </a:xfrm>
          <a:prstGeom prst="rect">
            <a:avLst/>
          </a:prstGeom>
          <a:noFill/>
        </p:spPr>
        <p:txBody>
          <a:bodyPr wrap="square" rtlCol="0">
            <a:spAutoFit/>
          </a:bodyPr>
          <a:lstStyle/>
          <a:p>
            <a:pPr algn="ctr"/>
            <a:r>
              <a:rPr lang="en-US" sz="2800" b="1" u="sng" dirty="0"/>
              <a:t>8300</a:t>
            </a:r>
          </a:p>
          <a:p>
            <a:pPr algn="ctr"/>
            <a:endParaRPr lang="en-US" sz="2800" b="1" u="sng" dirty="0"/>
          </a:p>
          <a:p>
            <a:pPr algn="ctr"/>
            <a:r>
              <a:rPr lang="en-US" sz="2800" b="1" u="sng" dirty="0"/>
              <a:t>VA Field Facility Research Program</a:t>
            </a:r>
          </a:p>
          <a:p>
            <a:pPr algn="ctr"/>
            <a:endParaRPr lang="en-US" sz="2800" b="1" u="sng" dirty="0"/>
          </a:p>
          <a:p>
            <a:r>
              <a:rPr lang="en-US" sz="2800" dirty="0"/>
              <a:t>This section covers records relating to the administration of intramural research programs and conduct of individual research projects at VA field facilities, some of which are funded by VA research appropriation. The research programs at each VA field facility are a decentralized program under the facility's direction. Policies for the administration of research programs and conduct of research are set by ORD.</a:t>
            </a:r>
          </a:p>
        </p:txBody>
      </p:sp>
    </p:spTree>
    <p:extLst>
      <p:ext uri="{BB962C8B-B14F-4D97-AF65-F5344CB8AC3E}">
        <p14:creationId xmlns:p14="http://schemas.microsoft.com/office/powerpoint/2010/main" val="1871701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2768" y="689718"/>
            <a:ext cx="11265407" cy="646331"/>
          </a:xfrm>
          <a:prstGeom prst="rect">
            <a:avLst/>
          </a:prstGeom>
          <a:noFill/>
        </p:spPr>
        <p:txBody>
          <a:bodyPr wrap="square" rtlCol="0">
            <a:spAutoFit/>
          </a:bodyPr>
          <a:lstStyle/>
          <a:p>
            <a:pPr algn="ctr"/>
            <a:r>
              <a:rPr lang="en-US" sz="3600" b="1" dirty="0">
                <a:solidFill>
                  <a:srgbClr val="003F72"/>
                </a:solidFill>
                <a:latin typeface="Arial" panose="020B0604020202020204" pitchFamily="34" charset="0"/>
                <a:cs typeface="Arial" panose="020B0604020202020204" pitchFamily="34" charset="0"/>
              </a:rPr>
              <a:t>Examples of ORD Records Part 2</a:t>
            </a:r>
          </a:p>
        </p:txBody>
      </p:sp>
      <p:sp>
        <p:nvSpPr>
          <p:cNvPr id="3" name="TextBox 2"/>
          <p:cNvSpPr txBox="1"/>
          <p:nvPr/>
        </p:nvSpPr>
        <p:spPr>
          <a:xfrm>
            <a:off x="1831993" y="1541707"/>
            <a:ext cx="11006182" cy="5509200"/>
          </a:xfrm>
          <a:prstGeom prst="rect">
            <a:avLst/>
          </a:prstGeom>
          <a:noFill/>
        </p:spPr>
        <p:txBody>
          <a:bodyPr wrap="square" rtlCol="0">
            <a:spAutoFit/>
          </a:bodyPr>
          <a:lstStyle/>
          <a:p>
            <a:r>
              <a:rPr lang="en-US" sz="1800" b="1" dirty="0"/>
              <a:t>8300.1.  Documentation of Required Activities.</a:t>
            </a:r>
            <a:endParaRPr lang="en-US" sz="1800" dirty="0"/>
          </a:p>
          <a:p>
            <a:r>
              <a:rPr lang="en-US" sz="1800" dirty="0"/>
              <a:t>These files include, but are not limited to: documentation of required education by research staff; protocol activities including documents created or used in submitting protocols for funding, approval status from required research review committees, status (e.g., active or completed) of protocols, and protocol funding source; and research related agreements, such as memorandums of understanding and Cooperative Research and Development Agreements (CRADAs). </a:t>
            </a:r>
          </a:p>
          <a:p>
            <a:endParaRPr lang="en-US" sz="1800" dirty="0"/>
          </a:p>
          <a:p>
            <a:r>
              <a:rPr lang="en-US" sz="1800" dirty="0"/>
              <a:t>Temporary;</a:t>
            </a:r>
            <a:r>
              <a:rPr lang="en-US" sz="1800" b="1" dirty="0"/>
              <a:t> </a:t>
            </a:r>
            <a:r>
              <a:rPr lang="en-US" sz="1800" dirty="0"/>
              <a:t>cutoff at the end of the fiscal year after final action or when superseded. Destroy 6 years after cutoff. (DAA-0015-2015-0004 item 0027)</a:t>
            </a:r>
          </a:p>
          <a:p>
            <a:endParaRPr lang="en-US" sz="1800" dirty="0"/>
          </a:p>
          <a:p>
            <a:r>
              <a:rPr lang="en-US" sz="1800" b="1" dirty="0"/>
              <a:t>8300.2.  Research Accreditation.</a:t>
            </a:r>
            <a:endParaRPr lang="en-US" sz="1800" dirty="0"/>
          </a:p>
          <a:p>
            <a:r>
              <a:rPr lang="en-US" sz="1800" dirty="0"/>
              <a:t>Records related to acquiring and maintaining accreditation for components of the facility's research program. The accreditations are for such components as the HRPP and the animal research program. Records include, but are not limited to: initial and renewal applications; annual and interim reports; tracking of accreditation visits and outcomes; and correspondence to/from the Accrediting Organization.  </a:t>
            </a:r>
          </a:p>
          <a:p>
            <a:endParaRPr lang="en-US" sz="1800" dirty="0"/>
          </a:p>
          <a:p>
            <a:r>
              <a:rPr lang="en-US" sz="1800" dirty="0"/>
              <a:t>Temporary; cutoff at the end of the fiscal year after accreditation cycle ends. Destroy 2 years after cutoff. (DAA-0015-2015-0004, item 0028)</a:t>
            </a:r>
          </a:p>
          <a:p>
            <a:pPr marL="457200" indent="-457200">
              <a:spcAft>
                <a:spcPts val="1800"/>
              </a:spcAft>
              <a:buFont typeface="Wingdings" panose="05000000000000000000" pitchFamily="2" charset="2"/>
              <a:buChar char="Ø"/>
            </a:pPr>
            <a:endParaRPr lang="en-US" sz="2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443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2768" y="689718"/>
            <a:ext cx="11265407" cy="646331"/>
          </a:xfrm>
          <a:prstGeom prst="rect">
            <a:avLst/>
          </a:prstGeom>
          <a:noFill/>
        </p:spPr>
        <p:txBody>
          <a:bodyPr wrap="square" rtlCol="0">
            <a:spAutoFit/>
          </a:bodyPr>
          <a:lstStyle/>
          <a:p>
            <a:pPr algn="ctr"/>
            <a:r>
              <a:rPr lang="en-US" sz="3600" b="1" dirty="0">
                <a:solidFill>
                  <a:srgbClr val="003F72"/>
                </a:solidFill>
                <a:latin typeface="Arial" panose="020B0604020202020204" pitchFamily="34" charset="0"/>
                <a:cs typeface="Arial" panose="020B0604020202020204" pitchFamily="34" charset="0"/>
              </a:rPr>
              <a:t>Examples of ORD Records Part 3</a:t>
            </a:r>
          </a:p>
        </p:txBody>
      </p:sp>
      <p:sp>
        <p:nvSpPr>
          <p:cNvPr id="3" name="TextBox 2"/>
          <p:cNvSpPr txBox="1"/>
          <p:nvPr/>
        </p:nvSpPr>
        <p:spPr>
          <a:xfrm>
            <a:off x="1831993" y="1541707"/>
            <a:ext cx="11006182" cy="4401205"/>
          </a:xfrm>
          <a:prstGeom prst="rect">
            <a:avLst/>
          </a:prstGeom>
          <a:noFill/>
        </p:spPr>
        <p:txBody>
          <a:bodyPr wrap="square" rtlCol="0">
            <a:spAutoFit/>
          </a:bodyPr>
          <a:lstStyle/>
          <a:p>
            <a:r>
              <a:rPr lang="en-US" sz="1800" b="1" dirty="0"/>
              <a:t>8300.3.  Research Publications.</a:t>
            </a:r>
            <a:endParaRPr lang="en-US" sz="1800" dirty="0"/>
          </a:p>
          <a:p>
            <a:r>
              <a:rPr lang="en-US" sz="1800" dirty="0"/>
              <a:t>Copies of publications resulting from funded and approved research activities. </a:t>
            </a:r>
          </a:p>
          <a:p>
            <a:endParaRPr lang="en-US" sz="1800" dirty="0"/>
          </a:p>
          <a:p>
            <a:r>
              <a:rPr lang="en-US" sz="1800" dirty="0"/>
              <a:t>Temporary; cutoff at the end of the fiscal year after publication. Destroy 6 years after cutoff. (DAA-0015-2015-0004, item 0029) </a:t>
            </a:r>
          </a:p>
          <a:p>
            <a:endParaRPr lang="en-US" sz="1800" dirty="0"/>
          </a:p>
          <a:p>
            <a:r>
              <a:rPr lang="en-US" sz="1800" b="1" dirty="0"/>
              <a:t>8300.4.  Veterinarian Medical Unit Files.</a:t>
            </a:r>
            <a:endParaRPr lang="en-US" sz="1800" dirty="0"/>
          </a:p>
          <a:p>
            <a:r>
              <a:rPr lang="en-US" sz="1800" dirty="0"/>
              <a:t>Records include, but are not limited to, sanitation records, daily room checks, feed/bedding invoices, temperature tapes (for the cage washes and autoclaves), health surveillance reports, HVAC performance data, cage cards, mortality reports, pest control reports, animal order invoices, quality assurance records (RODAC plates, ADP tests, etc.) and related documentation.  </a:t>
            </a:r>
          </a:p>
          <a:p>
            <a:endParaRPr lang="en-US" sz="1800" dirty="0"/>
          </a:p>
          <a:p>
            <a:r>
              <a:rPr lang="en-US" sz="1800" dirty="0"/>
              <a:t>Temporary; cutoff at the end of the fiscal year after final action. Destroy 3 years after cutoff. (DAA-0015-2015-0004, item 0030)</a:t>
            </a:r>
          </a:p>
          <a:p>
            <a:pPr marL="457200" indent="-457200">
              <a:spcAft>
                <a:spcPts val="1800"/>
              </a:spcAft>
              <a:buFont typeface="Wingdings" panose="05000000000000000000" pitchFamily="2" charset="2"/>
              <a:buChar char="Ø"/>
            </a:pPr>
            <a:endParaRPr lang="en-US" sz="2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219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2768" y="689718"/>
            <a:ext cx="11265407" cy="646331"/>
          </a:xfrm>
          <a:prstGeom prst="rect">
            <a:avLst/>
          </a:prstGeom>
          <a:noFill/>
        </p:spPr>
        <p:txBody>
          <a:bodyPr wrap="square" rtlCol="0">
            <a:spAutoFit/>
          </a:bodyPr>
          <a:lstStyle/>
          <a:p>
            <a:pPr algn="ctr"/>
            <a:r>
              <a:rPr lang="en-US" sz="3600" b="1" dirty="0">
                <a:solidFill>
                  <a:srgbClr val="003F72"/>
                </a:solidFill>
                <a:latin typeface="Arial" panose="020B0604020202020204" pitchFamily="34" charset="0"/>
                <a:cs typeface="Arial" panose="020B0604020202020204" pitchFamily="34" charset="0"/>
              </a:rPr>
              <a:t>Examples of ORD Records Part 4</a:t>
            </a:r>
          </a:p>
        </p:txBody>
      </p:sp>
      <p:sp>
        <p:nvSpPr>
          <p:cNvPr id="3" name="TextBox 2"/>
          <p:cNvSpPr txBox="1"/>
          <p:nvPr/>
        </p:nvSpPr>
        <p:spPr>
          <a:xfrm>
            <a:off x="1831993" y="1541707"/>
            <a:ext cx="11006182" cy="5509200"/>
          </a:xfrm>
          <a:prstGeom prst="rect">
            <a:avLst/>
          </a:prstGeom>
          <a:noFill/>
        </p:spPr>
        <p:txBody>
          <a:bodyPr wrap="square" rtlCol="0">
            <a:spAutoFit/>
          </a:bodyPr>
          <a:lstStyle/>
          <a:p>
            <a:r>
              <a:rPr lang="en-US" sz="1800" b="1" dirty="0"/>
              <a:t>8300.5.  Research Biosafety and Biosecurity Program Files.</a:t>
            </a:r>
            <a:endParaRPr lang="en-US" sz="1800" dirty="0"/>
          </a:p>
          <a:p>
            <a:r>
              <a:rPr lang="en-US" sz="1800" dirty="0"/>
              <a:t>Records related to research laboratory inspections, emergency response planning, information on chemicals or other hazardous substances, inventory of chemicals and other agents in use in research laboratories, and laboratory safety and security policies. </a:t>
            </a:r>
          </a:p>
          <a:p>
            <a:endParaRPr lang="en-US" sz="1800" dirty="0"/>
          </a:p>
          <a:p>
            <a:r>
              <a:rPr lang="en-US" sz="1800" dirty="0"/>
              <a:t>Temporary; cutoff at the end of the fiscal year after final action. Destroy 3 year(s) after cutoff. (DAA-0015-2015-0004, item 0031)</a:t>
            </a:r>
          </a:p>
          <a:p>
            <a:endParaRPr lang="en-US" sz="1800" dirty="0"/>
          </a:p>
          <a:p>
            <a:r>
              <a:rPr lang="en-US" sz="1800" b="1" dirty="0"/>
              <a:t>8300.6.  Research Investigator Files.</a:t>
            </a:r>
            <a:endParaRPr lang="en-US" sz="1800" dirty="0"/>
          </a:p>
          <a:p>
            <a:r>
              <a:rPr lang="en-US" sz="1800" dirty="0"/>
              <a:t>Research records maintained by the investigator that span the entire lifecycle of the project and the records required by regulations such as the investigator's regulatory file. Records include, but are not limited to:</a:t>
            </a:r>
          </a:p>
          <a:p>
            <a:pPr lvl="0"/>
            <a:endParaRPr lang="en-US" sz="1800" dirty="0"/>
          </a:p>
          <a:p>
            <a:pPr marL="285750" lvl="0" indent="-285750">
              <a:buFont typeface="Arial" panose="020B0604020202020204" pitchFamily="34" charset="0"/>
              <a:buChar char="•"/>
            </a:pPr>
            <a:r>
              <a:rPr lang="en-US" sz="1800" dirty="0"/>
              <a:t>Research protocol and all amended versions of the protocol; grant application; review committee correspondence (e.g., Institutional Review Board, Institutional Animal Care and Use Committee, Research &amp; Development Committee) including documents approved by the review committees;</a:t>
            </a:r>
          </a:p>
          <a:p>
            <a:pPr marL="285750" lvl="0" indent="-285750">
              <a:buFont typeface="Arial" panose="020B0604020202020204" pitchFamily="34" charset="0"/>
              <a:buChar char="•"/>
            </a:pPr>
            <a:r>
              <a:rPr lang="en-US" sz="1800" dirty="0"/>
              <a:t>Correspondence with ORD, regulatory entities, sponsor and/or funding source, correspondence;</a:t>
            </a:r>
          </a:p>
          <a:p>
            <a:pPr marL="285750" indent="-285750">
              <a:buFont typeface="Arial" panose="020B0604020202020204" pitchFamily="34" charset="0"/>
              <a:buChar char="•"/>
            </a:pPr>
            <a:r>
              <a:rPr lang="en-US" sz="1800" dirty="0"/>
              <a:t>Case report forms and supporting data (including, but not limited to, signed and dated informed consent forms and HIPAA authorization forms); </a:t>
            </a:r>
          </a:p>
          <a:p>
            <a:r>
              <a:rPr lang="en-US" sz="1800" b="1" dirty="0"/>
              <a:t>There are another 10 or so items under this schedule.</a:t>
            </a:r>
          </a:p>
        </p:txBody>
      </p:sp>
    </p:spTree>
    <p:extLst>
      <p:ext uri="{BB962C8B-B14F-4D97-AF65-F5344CB8AC3E}">
        <p14:creationId xmlns:p14="http://schemas.microsoft.com/office/powerpoint/2010/main" val="1627536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2768" y="689718"/>
            <a:ext cx="11265407" cy="646331"/>
          </a:xfrm>
          <a:prstGeom prst="rect">
            <a:avLst/>
          </a:prstGeom>
          <a:noFill/>
        </p:spPr>
        <p:txBody>
          <a:bodyPr wrap="square" rtlCol="0">
            <a:spAutoFit/>
          </a:bodyPr>
          <a:lstStyle/>
          <a:p>
            <a:pPr algn="ctr"/>
            <a:r>
              <a:rPr lang="en-US" sz="3600" b="1" dirty="0">
                <a:solidFill>
                  <a:srgbClr val="003F72"/>
                </a:solidFill>
                <a:latin typeface="Arial" panose="020B0604020202020204" pitchFamily="34" charset="0"/>
                <a:cs typeface="Arial" panose="020B0604020202020204" pitchFamily="34" charset="0"/>
              </a:rPr>
              <a:t>Examples of ORD Records Part 5</a:t>
            </a:r>
          </a:p>
        </p:txBody>
      </p:sp>
      <p:sp>
        <p:nvSpPr>
          <p:cNvPr id="3" name="TextBox 2"/>
          <p:cNvSpPr txBox="1"/>
          <p:nvPr/>
        </p:nvSpPr>
        <p:spPr>
          <a:xfrm>
            <a:off x="1749842" y="1336049"/>
            <a:ext cx="11006182" cy="4893647"/>
          </a:xfrm>
          <a:prstGeom prst="rect">
            <a:avLst/>
          </a:prstGeom>
          <a:noFill/>
        </p:spPr>
        <p:txBody>
          <a:bodyPr wrap="square" rtlCol="0">
            <a:spAutoFit/>
          </a:bodyPr>
          <a:lstStyle/>
          <a:p>
            <a:pPr lvl="0"/>
            <a:r>
              <a:rPr lang="en-US" sz="1800" b="1" dirty="0"/>
              <a:t>Continue of 8300.6</a:t>
            </a:r>
          </a:p>
          <a:p>
            <a:pPr lvl="0"/>
            <a:endParaRPr lang="en-US" sz="1800" dirty="0"/>
          </a:p>
          <a:p>
            <a:pPr marL="342900" lvl="0" indent="-342900">
              <a:buFont typeface="Arial" panose="020B0604020202020204" pitchFamily="34" charset="0"/>
              <a:buChar char="•"/>
            </a:pPr>
            <a:r>
              <a:rPr lang="en-US" sz="1800" dirty="0"/>
              <a:t>Monitoring and audit reports such as Data Safety Monitoring Board Reports and audits by oversight entities;</a:t>
            </a:r>
          </a:p>
          <a:p>
            <a:pPr marL="342900" lvl="0" indent="-342900">
              <a:buFont typeface="Arial" panose="020B0604020202020204" pitchFamily="34" charset="0"/>
              <a:buChar char="•"/>
            </a:pPr>
            <a:r>
              <a:rPr lang="en-US" sz="1800" dirty="0"/>
              <a:t>Documents related to budget and funding; </a:t>
            </a:r>
          </a:p>
          <a:p>
            <a:pPr marL="342900" lvl="0" indent="-342900">
              <a:buFont typeface="Arial" panose="020B0604020202020204" pitchFamily="34" charset="0"/>
              <a:buChar char="•"/>
            </a:pPr>
            <a:r>
              <a:rPr lang="en-US" sz="1800" dirty="0"/>
              <a:t>Other forms required by policy and regulation.</a:t>
            </a:r>
          </a:p>
          <a:p>
            <a:pPr marL="342900" lvl="0" indent="-342900">
              <a:buFont typeface="Arial" panose="020B0604020202020204" pitchFamily="34" charset="0"/>
              <a:buChar char="•"/>
            </a:pPr>
            <a:endParaRPr lang="en-US" sz="1800" dirty="0"/>
          </a:p>
          <a:p>
            <a:r>
              <a:rPr lang="en-US" sz="1800" dirty="0"/>
              <a:t>Temporary; cutoff at the end of the fiscal year after completion of the research project. Destroy 6 years after cutoff, may retain longer if required by other Federal regulations. (DAA-0015-2015-0004, item 0032)</a:t>
            </a:r>
          </a:p>
          <a:p>
            <a:endParaRPr lang="en-US" sz="2400" b="1" dirty="0"/>
          </a:p>
          <a:p>
            <a:endParaRPr lang="en-US" sz="2400" b="1" dirty="0"/>
          </a:p>
          <a:p>
            <a:endParaRPr lang="en-US" sz="2400" b="1" dirty="0"/>
          </a:p>
          <a:p>
            <a:endParaRPr lang="en-US" sz="2400" b="1" dirty="0"/>
          </a:p>
          <a:p>
            <a:r>
              <a:rPr lang="en-US" sz="2400" dirty="0">
                <a:solidFill>
                  <a:schemeClr val="tx2"/>
                </a:solidFill>
                <a:latin typeface="Arial" panose="020B0604020202020204" pitchFamily="34" charset="0"/>
                <a:cs typeface="Arial" panose="020B0604020202020204" pitchFamily="34" charset="0"/>
              </a:rPr>
              <a:t>Note:  Guidance document created by Dr. Brenda </a:t>
            </a:r>
            <a:r>
              <a:rPr lang="en-US" sz="2400" dirty="0" err="1">
                <a:solidFill>
                  <a:schemeClr val="tx2"/>
                </a:solidFill>
                <a:latin typeface="Arial" panose="020B0604020202020204" pitchFamily="34" charset="0"/>
                <a:cs typeface="Arial" panose="020B0604020202020204" pitchFamily="34" charset="0"/>
              </a:rPr>
              <a:t>Cuccherini</a:t>
            </a:r>
            <a:r>
              <a:rPr lang="en-US" sz="2400" dirty="0">
                <a:solidFill>
                  <a:schemeClr val="tx2"/>
                </a:solidFill>
                <a:latin typeface="Arial" panose="020B0604020202020204" pitchFamily="34" charset="0"/>
                <a:cs typeface="Arial" panose="020B0604020202020204" pitchFamily="34" charset="0"/>
              </a:rPr>
              <a:t> in August of 2015 regarding the use of the ORD Record Control Schedule provided.</a:t>
            </a:r>
            <a:endParaRPr lang="en-US" sz="2400" dirty="0"/>
          </a:p>
          <a:p>
            <a:endParaRPr lang="en-US" sz="2400" b="1" dirty="0"/>
          </a:p>
        </p:txBody>
      </p:sp>
    </p:spTree>
    <p:extLst>
      <p:ext uri="{BB962C8B-B14F-4D97-AF65-F5344CB8AC3E}">
        <p14:creationId xmlns:p14="http://schemas.microsoft.com/office/powerpoint/2010/main" val="3062078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6393" y="689718"/>
            <a:ext cx="9116423" cy="646331"/>
          </a:xfrm>
          <a:prstGeom prst="rect">
            <a:avLst/>
          </a:prstGeom>
          <a:noFill/>
        </p:spPr>
        <p:txBody>
          <a:bodyPr wrap="square" rtlCol="0">
            <a:spAutoFit/>
          </a:bodyPr>
          <a:lstStyle/>
          <a:p>
            <a:pPr algn="ctr"/>
            <a:r>
              <a:rPr lang="en-US" sz="3600" b="1" dirty="0">
                <a:solidFill>
                  <a:srgbClr val="003F72"/>
                </a:solidFill>
                <a:latin typeface="Arial" panose="020B0604020202020204" pitchFamily="34" charset="0"/>
                <a:cs typeface="Arial" panose="020B0604020202020204" pitchFamily="34" charset="0"/>
              </a:rPr>
              <a:t>Records Management Training</a:t>
            </a:r>
          </a:p>
        </p:txBody>
      </p:sp>
      <p:sp>
        <p:nvSpPr>
          <p:cNvPr id="4" name="Rectangle 3"/>
          <p:cNvSpPr/>
          <p:nvPr/>
        </p:nvSpPr>
        <p:spPr>
          <a:xfrm>
            <a:off x="1133856" y="1199730"/>
            <a:ext cx="11558016" cy="5262979"/>
          </a:xfrm>
          <a:prstGeom prst="rect">
            <a:avLst/>
          </a:prstGeom>
        </p:spPr>
        <p:txBody>
          <a:bodyPr wrap="square">
            <a:spAutoFit/>
          </a:bodyPr>
          <a:lstStyle/>
          <a:p>
            <a:endParaRPr lang="en-US" dirty="0"/>
          </a:p>
          <a:p>
            <a:r>
              <a:rPr lang="en-US" b="1" i="1" dirty="0"/>
              <a:t>VA’s Talent Management System (TMS) has created a records management training course that includes; </a:t>
            </a:r>
          </a:p>
          <a:p>
            <a:pPr marL="865388" lvl="1" indent="-342900">
              <a:buFont typeface="Arial" panose="020B0604020202020204" pitchFamily="34" charset="0"/>
              <a:buChar char="•"/>
            </a:pPr>
            <a:r>
              <a:rPr lang="en-US" dirty="0"/>
              <a:t>Identify the scope and responsibilities of records management </a:t>
            </a:r>
          </a:p>
          <a:p>
            <a:pPr marL="865388" lvl="1" indent="-342900">
              <a:buFont typeface="Arial" panose="020B0604020202020204" pitchFamily="34" charset="0"/>
              <a:buChar char="•"/>
            </a:pPr>
            <a:r>
              <a:rPr lang="en-US" dirty="0"/>
              <a:t>Recall the legal requirements for federal records management </a:t>
            </a:r>
          </a:p>
          <a:p>
            <a:pPr marL="865388" lvl="1" indent="-342900">
              <a:buFont typeface="Arial" panose="020B0604020202020204" pitchFamily="34" charset="0"/>
              <a:buChar char="•"/>
            </a:pPr>
            <a:r>
              <a:rPr lang="en-US" dirty="0"/>
              <a:t>Identify what comprises a record </a:t>
            </a:r>
          </a:p>
          <a:p>
            <a:pPr marL="865388" lvl="1" indent="-342900">
              <a:buFont typeface="Arial" panose="020B0604020202020204" pitchFamily="34" charset="0"/>
              <a:buChar char="•"/>
            </a:pPr>
            <a:r>
              <a:rPr lang="en-US" dirty="0"/>
              <a:t>Identify the records life cycle </a:t>
            </a:r>
          </a:p>
          <a:p>
            <a:pPr marL="865388" lvl="1" indent="-342900">
              <a:buFont typeface="Arial" panose="020B0604020202020204" pitchFamily="34" charset="0"/>
              <a:buChar char="•"/>
            </a:pPr>
            <a:r>
              <a:rPr lang="en-US" dirty="0"/>
              <a:t>Identify records management roles and responsibilities at VA </a:t>
            </a:r>
          </a:p>
          <a:p>
            <a:pPr marL="865388" lvl="1" indent="-342900">
              <a:buFont typeface="Arial" panose="020B0604020202020204" pitchFamily="34" charset="0"/>
              <a:buChar char="•"/>
            </a:pPr>
            <a:r>
              <a:rPr lang="en-US" dirty="0"/>
              <a:t>Recall how to locate more information when needed </a:t>
            </a:r>
          </a:p>
          <a:p>
            <a:endParaRPr lang="en-US" dirty="0"/>
          </a:p>
          <a:p>
            <a:r>
              <a:rPr lang="en-US" dirty="0"/>
              <a:t>Do you have questions or need special assistance in taking this training? Send an email to </a:t>
            </a:r>
            <a:r>
              <a:rPr lang="en-US" u="sng" dirty="0"/>
              <a:t>vaitwd@va.gov</a:t>
            </a:r>
            <a:r>
              <a:rPr lang="en-US" dirty="0"/>
              <a:t>. </a:t>
            </a:r>
          </a:p>
          <a:p>
            <a:endParaRPr lang="en-US" dirty="0"/>
          </a:p>
          <a:p>
            <a:pPr algn="ctr"/>
            <a:r>
              <a:rPr lang="en-US" dirty="0"/>
              <a:t> </a:t>
            </a:r>
            <a:r>
              <a:rPr lang="en-US" b="1" u="sng" dirty="0"/>
              <a:t>Records Management for Records Officers and Liaisons </a:t>
            </a:r>
          </a:p>
          <a:p>
            <a:pPr algn="ctr"/>
            <a:r>
              <a:rPr lang="en-US" dirty="0"/>
              <a:t>Access this course on VA’s Talent Management System </a:t>
            </a:r>
          </a:p>
          <a:p>
            <a:pPr algn="ctr"/>
            <a:r>
              <a:rPr lang="en-US" dirty="0"/>
              <a:t>TMS # </a:t>
            </a:r>
            <a:r>
              <a:rPr lang="en-US" u="sng" dirty="0"/>
              <a:t>3873736 </a:t>
            </a:r>
            <a:endParaRPr lang="en-US" dirty="0"/>
          </a:p>
        </p:txBody>
      </p:sp>
    </p:spTree>
    <p:extLst>
      <p:ext uri="{BB962C8B-B14F-4D97-AF65-F5344CB8AC3E}">
        <p14:creationId xmlns:p14="http://schemas.microsoft.com/office/powerpoint/2010/main" val="986640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6393" y="689718"/>
            <a:ext cx="9116423" cy="646331"/>
          </a:xfrm>
          <a:prstGeom prst="rect">
            <a:avLst/>
          </a:prstGeom>
          <a:noFill/>
        </p:spPr>
        <p:txBody>
          <a:bodyPr wrap="square" rtlCol="0">
            <a:spAutoFit/>
          </a:bodyPr>
          <a:lstStyle/>
          <a:p>
            <a:r>
              <a:rPr lang="en-US" sz="3600" b="1" dirty="0">
                <a:solidFill>
                  <a:srgbClr val="003F72"/>
                </a:solidFill>
                <a:latin typeface="Arial" panose="020B0604020202020204" pitchFamily="34" charset="0"/>
                <a:cs typeface="Arial" panose="020B0604020202020204" pitchFamily="34" charset="0"/>
              </a:rPr>
              <a:t>Additional Information Points of Contact</a:t>
            </a:r>
          </a:p>
        </p:txBody>
      </p:sp>
      <p:sp>
        <p:nvSpPr>
          <p:cNvPr id="3" name="TextBox 2"/>
          <p:cNvSpPr txBox="1"/>
          <p:nvPr/>
        </p:nvSpPr>
        <p:spPr>
          <a:xfrm>
            <a:off x="1831992" y="1468554"/>
            <a:ext cx="11762088" cy="3693319"/>
          </a:xfrm>
          <a:prstGeom prst="rect">
            <a:avLst/>
          </a:prstGeom>
          <a:noFill/>
        </p:spPr>
        <p:txBody>
          <a:bodyPr wrap="square" rtlCol="0">
            <a:spAutoFit/>
          </a:bodyPr>
          <a:lstStyle/>
          <a:p>
            <a:pPr marL="457200" indent="-457200">
              <a:buFont typeface="Wingdings" panose="05000000000000000000" pitchFamily="2" charset="2"/>
              <a:buChar char="Ø"/>
            </a:pPr>
            <a:endParaRPr lang="en-US" sz="3200" dirty="0">
              <a:solidFill>
                <a:srgbClr val="003F72"/>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3200" dirty="0">
                <a:solidFill>
                  <a:srgbClr val="003F72"/>
                </a:solidFill>
                <a:latin typeface="Arial" panose="020B0604020202020204" pitchFamily="34" charset="0"/>
                <a:cs typeface="Arial" panose="020B0604020202020204" pitchFamily="34" charset="0"/>
              </a:rPr>
              <a:t>Matthew Staden, VHA Records Officer</a:t>
            </a:r>
          </a:p>
          <a:p>
            <a:pPr lvl="1">
              <a:spcAft>
                <a:spcPts val="1800"/>
              </a:spcAft>
            </a:pPr>
            <a:r>
              <a:rPr lang="en-US" sz="2800" dirty="0">
                <a:solidFill>
                  <a:srgbClr val="003F72"/>
                </a:solidFill>
                <a:latin typeface="Arial" panose="020B0604020202020204" pitchFamily="34" charset="0"/>
                <a:cs typeface="Arial" panose="020B0604020202020204" pitchFamily="34" charset="0"/>
              </a:rPr>
              <a:t>(202) 461-5509 </a:t>
            </a:r>
            <a:r>
              <a:rPr lang="en-US" sz="2800" dirty="0">
                <a:solidFill>
                  <a:srgbClr val="003F72"/>
                </a:solidFill>
                <a:latin typeface="Arial" panose="020B0604020202020204" pitchFamily="34" charset="0"/>
                <a:cs typeface="Arial" panose="020B0604020202020204" pitchFamily="34" charset="0"/>
                <a:hlinkClick r:id="rId2"/>
              </a:rPr>
              <a:t>Matthew.Staden@va.gov</a:t>
            </a:r>
            <a:r>
              <a:rPr lang="en-US" sz="2800" dirty="0">
                <a:solidFill>
                  <a:srgbClr val="003F72"/>
                </a:solidFill>
                <a:latin typeface="Arial" panose="020B0604020202020204" pitchFamily="34" charset="0"/>
                <a:cs typeface="Arial" panose="020B0604020202020204" pitchFamily="34" charset="0"/>
              </a:rPr>
              <a:t> </a:t>
            </a:r>
          </a:p>
          <a:p>
            <a:pPr lvl="1">
              <a:spcAft>
                <a:spcPts val="1800"/>
              </a:spcAft>
            </a:pPr>
            <a:endParaRPr lang="en-US" sz="2800" dirty="0">
              <a:solidFill>
                <a:srgbClr val="003F72"/>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dirty="0">
                <a:solidFill>
                  <a:srgbClr val="003F72"/>
                </a:solidFill>
                <a:latin typeface="Arial" panose="020B0604020202020204" pitchFamily="34" charset="0"/>
                <a:cs typeface="Arial" panose="020B0604020202020204" pitchFamily="34" charset="0"/>
              </a:rPr>
              <a:t>Jennifer Gary, VHA Program Office Records Manager</a:t>
            </a:r>
          </a:p>
          <a:p>
            <a:r>
              <a:rPr lang="en-US" sz="2800" dirty="0">
                <a:solidFill>
                  <a:srgbClr val="003F72"/>
                </a:solidFill>
                <a:latin typeface="Arial" panose="020B0604020202020204" pitchFamily="34" charset="0"/>
                <a:cs typeface="Arial" panose="020B0604020202020204" pitchFamily="34" charset="0"/>
              </a:rPr>
              <a:t>	(202) 461-6310, </a:t>
            </a:r>
            <a:r>
              <a:rPr lang="en-US" sz="2800" u="sng" dirty="0">
                <a:solidFill>
                  <a:srgbClr val="003F72"/>
                </a:solidFill>
                <a:latin typeface="Arial" panose="020B0604020202020204" pitchFamily="34" charset="0"/>
                <a:cs typeface="Arial" panose="020B0604020202020204" pitchFamily="34" charset="0"/>
              </a:rPr>
              <a:t>J</a:t>
            </a:r>
            <a:r>
              <a:rPr lang="en-US" sz="2800" u="sng" dirty="0">
                <a:solidFill>
                  <a:srgbClr val="003F72"/>
                </a:solidFill>
                <a:latin typeface="Arial" panose="020B0604020202020204" pitchFamily="34" charset="0"/>
                <a:cs typeface="Arial" panose="020B0604020202020204" pitchFamily="34" charset="0"/>
                <a:hlinkClick r:id="rId3"/>
              </a:rPr>
              <a:t>e</a:t>
            </a:r>
            <a:r>
              <a:rPr lang="en-US" sz="2800" dirty="0">
                <a:solidFill>
                  <a:srgbClr val="003F72"/>
                </a:solidFill>
                <a:latin typeface="Arial" panose="020B0604020202020204" pitchFamily="34" charset="0"/>
                <a:cs typeface="Arial" panose="020B0604020202020204" pitchFamily="34" charset="0"/>
                <a:hlinkClick r:id="rId3"/>
              </a:rPr>
              <a:t>nnifer.Gary@va.gov</a:t>
            </a:r>
            <a:endParaRPr lang="en-US" sz="2800" dirty="0">
              <a:solidFill>
                <a:srgbClr val="003F72"/>
              </a:solidFill>
              <a:latin typeface="Arial" panose="020B0604020202020204" pitchFamily="34" charset="0"/>
              <a:cs typeface="Arial" panose="020B0604020202020204" pitchFamily="34" charset="0"/>
            </a:endParaRPr>
          </a:p>
          <a:p>
            <a:pPr>
              <a:spcAft>
                <a:spcPts val="1800"/>
              </a:spcAft>
            </a:pPr>
            <a:endParaRPr lang="en-US" sz="2800" dirty="0">
              <a:solidFill>
                <a:srgbClr val="003F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77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233" y="718358"/>
            <a:ext cx="6237605" cy="646331"/>
          </a:xfrm>
          <a:prstGeom prst="rect">
            <a:avLst/>
          </a:prstGeom>
        </p:spPr>
        <p:txBody>
          <a:bodyPr wrap="none">
            <a:spAutoFit/>
          </a:bodyPr>
          <a:lstStyle/>
          <a:p>
            <a:pPr algn="ctr"/>
            <a:r>
              <a:rPr lang="en-US" sz="3600" b="1" dirty="0">
                <a:solidFill>
                  <a:srgbClr val="003F72"/>
                </a:solidFill>
                <a:latin typeface="Arial" panose="020B0604020202020204" pitchFamily="34" charset="0"/>
                <a:cs typeface="Arial" panose="020B0604020202020204" pitchFamily="34" charset="0"/>
              </a:rPr>
              <a:t>Records Program Structure</a:t>
            </a:r>
          </a:p>
        </p:txBody>
      </p:sp>
      <p:graphicFrame>
        <p:nvGraphicFramePr>
          <p:cNvPr id="3" name="Diagram 2"/>
          <p:cNvGraphicFramePr/>
          <p:nvPr>
            <p:extLst>
              <p:ext uri="{D42A27DB-BD31-4B8C-83A1-F6EECF244321}">
                <p14:modId xmlns:p14="http://schemas.microsoft.com/office/powerpoint/2010/main" val="3741261930"/>
              </p:ext>
            </p:extLst>
          </p:nvPr>
        </p:nvGraphicFramePr>
        <p:xfrm>
          <a:off x="2987040" y="1204976"/>
          <a:ext cx="8534400" cy="5561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339840" y="2645664"/>
            <a:ext cx="1926336" cy="414528"/>
          </a:xfrm>
          <a:prstGeom prst="rect">
            <a:avLst/>
          </a:prstGeom>
          <a:solidFill>
            <a:srgbClr val="FFFFFF"/>
          </a:solidFill>
          <a:ln w="38100">
            <a:solidFill>
              <a:schemeClr val="accent1"/>
            </a:solidFill>
          </a:ln>
        </p:spPr>
        <p:txBody>
          <a:bodyPr wrap="square" rtlCol="0">
            <a:spAutoFit/>
          </a:bodyPr>
          <a:lstStyle/>
          <a:p>
            <a:pPr algn="ctr"/>
            <a:r>
              <a:rPr lang="en-US" dirty="0">
                <a:solidFill>
                  <a:srgbClr val="003F72"/>
                </a:solidFill>
              </a:rPr>
              <a:t>Sam Nichols</a:t>
            </a:r>
          </a:p>
        </p:txBody>
      </p:sp>
      <p:sp>
        <p:nvSpPr>
          <p:cNvPr id="5" name="TextBox 4"/>
          <p:cNvSpPr txBox="1"/>
          <p:nvPr/>
        </p:nvSpPr>
        <p:spPr>
          <a:xfrm>
            <a:off x="3986784" y="4315968"/>
            <a:ext cx="2974847" cy="415498"/>
          </a:xfrm>
          <a:prstGeom prst="rect">
            <a:avLst/>
          </a:prstGeom>
          <a:solidFill>
            <a:srgbClr val="FFFFFF"/>
          </a:solidFill>
          <a:ln w="38100">
            <a:solidFill>
              <a:schemeClr val="accent1"/>
            </a:solidFill>
          </a:ln>
        </p:spPr>
        <p:txBody>
          <a:bodyPr wrap="square" rtlCol="0">
            <a:spAutoFit/>
          </a:bodyPr>
          <a:lstStyle/>
          <a:p>
            <a:pPr algn="ctr"/>
            <a:r>
              <a:rPr lang="en-US" dirty="0">
                <a:solidFill>
                  <a:srgbClr val="003F72"/>
                </a:solidFill>
              </a:rPr>
              <a:t>Various Records Liaisons</a:t>
            </a:r>
          </a:p>
        </p:txBody>
      </p:sp>
      <p:sp>
        <p:nvSpPr>
          <p:cNvPr id="6" name="TextBox 5"/>
          <p:cNvSpPr txBox="1"/>
          <p:nvPr/>
        </p:nvSpPr>
        <p:spPr>
          <a:xfrm>
            <a:off x="3328416" y="6132576"/>
            <a:ext cx="1840992" cy="738664"/>
          </a:xfrm>
          <a:prstGeom prst="rect">
            <a:avLst/>
          </a:prstGeom>
          <a:solidFill>
            <a:srgbClr val="FFFFFF"/>
          </a:solidFill>
          <a:ln w="38100">
            <a:solidFill>
              <a:schemeClr val="accent1"/>
            </a:solidFill>
          </a:ln>
        </p:spPr>
        <p:txBody>
          <a:bodyPr wrap="square" rtlCol="0">
            <a:spAutoFit/>
          </a:bodyPr>
          <a:lstStyle/>
          <a:p>
            <a:pPr algn="ctr"/>
            <a:r>
              <a:rPr lang="en-US">
                <a:solidFill>
                  <a:srgbClr val="003F72"/>
                </a:solidFill>
              </a:rPr>
              <a:t>Keith </a:t>
            </a:r>
          </a:p>
          <a:p>
            <a:pPr algn="ctr"/>
            <a:r>
              <a:rPr lang="en-US">
                <a:solidFill>
                  <a:srgbClr val="003F72"/>
                </a:solidFill>
              </a:rPr>
              <a:t>Kimmons</a:t>
            </a:r>
            <a:endParaRPr lang="en-US" dirty="0">
              <a:solidFill>
                <a:srgbClr val="003F72"/>
              </a:solidFill>
            </a:endParaRPr>
          </a:p>
        </p:txBody>
      </p:sp>
      <p:sp>
        <p:nvSpPr>
          <p:cNvPr id="7" name="TextBox 6"/>
          <p:cNvSpPr txBox="1"/>
          <p:nvPr/>
        </p:nvSpPr>
        <p:spPr>
          <a:xfrm>
            <a:off x="6339840" y="6132576"/>
            <a:ext cx="1926336" cy="738664"/>
          </a:xfrm>
          <a:prstGeom prst="rect">
            <a:avLst/>
          </a:prstGeom>
          <a:solidFill>
            <a:srgbClr val="FFFFFF"/>
          </a:solidFill>
          <a:ln w="38100">
            <a:solidFill>
              <a:schemeClr val="accent1"/>
            </a:solidFill>
          </a:ln>
        </p:spPr>
        <p:txBody>
          <a:bodyPr wrap="square" rtlCol="0">
            <a:spAutoFit/>
          </a:bodyPr>
          <a:lstStyle/>
          <a:p>
            <a:pPr algn="ctr"/>
            <a:r>
              <a:rPr lang="en-US" dirty="0">
                <a:solidFill>
                  <a:srgbClr val="003F72"/>
                </a:solidFill>
              </a:rPr>
              <a:t>Matt </a:t>
            </a:r>
          </a:p>
          <a:p>
            <a:pPr algn="ctr"/>
            <a:r>
              <a:rPr lang="en-US" dirty="0">
                <a:solidFill>
                  <a:srgbClr val="003F72"/>
                </a:solidFill>
              </a:rPr>
              <a:t>Staden</a:t>
            </a:r>
          </a:p>
        </p:txBody>
      </p:sp>
      <p:sp>
        <p:nvSpPr>
          <p:cNvPr id="8" name="TextBox 7"/>
          <p:cNvSpPr txBox="1"/>
          <p:nvPr/>
        </p:nvSpPr>
        <p:spPr>
          <a:xfrm>
            <a:off x="9424416" y="6132576"/>
            <a:ext cx="1804416" cy="738664"/>
          </a:xfrm>
          <a:prstGeom prst="rect">
            <a:avLst/>
          </a:prstGeom>
          <a:solidFill>
            <a:srgbClr val="FFFFFF"/>
          </a:solidFill>
          <a:ln w="38100">
            <a:solidFill>
              <a:schemeClr val="accent1"/>
            </a:solidFill>
          </a:ln>
        </p:spPr>
        <p:txBody>
          <a:bodyPr wrap="square" rtlCol="0">
            <a:spAutoFit/>
          </a:bodyPr>
          <a:lstStyle/>
          <a:p>
            <a:pPr algn="ctr"/>
            <a:r>
              <a:rPr lang="en-US" dirty="0">
                <a:solidFill>
                  <a:srgbClr val="003F72"/>
                </a:solidFill>
              </a:rPr>
              <a:t>Michelle Power</a:t>
            </a:r>
          </a:p>
        </p:txBody>
      </p:sp>
    </p:spTree>
    <p:extLst>
      <p:ext uri="{BB962C8B-B14F-4D97-AF65-F5344CB8AC3E}">
        <p14:creationId xmlns:p14="http://schemas.microsoft.com/office/powerpoint/2010/main" val="675960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652" y="475488"/>
            <a:ext cx="13007268" cy="6364224"/>
          </a:xfrm>
          <a:prstGeom prst="rect">
            <a:avLst/>
          </a:prstGeom>
        </p:spPr>
      </p:pic>
    </p:spTree>
    <p:extLst>
      <p:ext uri="{BB962C8B-B14F-4D97-AF65-F5344CB8AC3E}">
        <p14:creationId xmlns:p14="http://schemas.microsoft.com/office/powerpoint/2010/main" val="1651033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1993" y="689718"/>
            <a:ext cx="10055207" cy="646331"/>
          </a:xfrm>
          <a:prstGeom prst="rect">
            <a:avLst/>
          </a:prstGeom>
          <a:noFill/>
        </p:spPr>
        <p:txBody>
          <a:bodyPr wrap="square" rtlCol="0">
            <a:spAutoFit/>
          </a:bodyPr>
          <a:lstStyle/>
          <a:p>
            <a:endParaRPr lang="en-US" sz="3600" b="1" dirty="0">
              <a:solidFill>
                <a:srgbClr val="003F72"/>
              </a:solidFill>
              <a:latin typeface="Arial" panose="020B0604020202020204" pitchFamily="34" charset="0"/>
              <a:cs typeface="Arial" panose="020B0604020202020204" pitchFamily="34" charset="0"/>
            </a:endParaRPr>
          </a:p>
        </p:txBody>
      </p:sp>
      <p:sp>
        <p:nvSpPr>
          <p:cNvPr id="3" name="TextBox 2"/>
          <p:cNvSpPr txBox="1"/>
          <p:nvPr/>
        </p:nvSpPr>
        <p:spPr>
          <a:xfrm>
            <a:off x="1831992" y="1468555"/>
            <a:ext cx="11762088" cy="523220"/>
          </a:xfrm>
          <a:prstGeom prst="rect">
            <a:avLst/>
          </a:prstGeom>
          <a:noFill/>
        </p:spPr>
        <p:txBody>
          <a:bodyPr wrap="square" rtlCol="0">
            <a:spAutoFit/>
          </a:bodyPr>
          <a:lstStyle/>
          <a:p>
            <a:pPr marL="457200" indent="-457200">
              <a:buFont typeface="Wingdings" panose="05000000000000000000" pitchFamily="2" charset="2"/>
              <a:buChar char="Ø"/>
            </a:pPr>
            <a:endParaRPr lang="en-US" sz="2800" dirty="0">
              <a:solidFill>
                <a:srgbClr val="003F7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76" y="478536"/>
            <a:ext cx="12989052" cy="6361176"/>
          </a:xfrm>
          <a:prstGeom prst="rect">
            <a:avLst/>
          </a:prstGeom>
        </p:spPr>
      </p:pic>
    </p:spTree>
    <p:extLst>
      <p:ext uri="{BB962C8B-B14F-4D97-AF65-F5344CB8AC3E}">
        <p14:creationId xmlns:p14="http://schemas.microsoft.com/office/powerpoint/2010/main" val="385306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8905" y="689718"/>
            <a:ext cx="3983591" cy="646331"/>
          </a:xfrm>
          <a:prstGeom prst="rect">
            <a:avLst/>
          </a:prstGeom>
          <a:noFill/>
        </p:spPr>
        <p:txBody>
          <a:bodyPr wrap="square" rtlCol="0">
            <a:spAutoFit/>
          </a:bodyPr>
          <a:lstStyle/>
          <a:p>
            <a:r>
              <a:rPr lang="en-US" sz="3600" b="1" dirty="0">
                <a:solidFill>
                  <a:srgbClr val="003F72"/>
                </a:solidFill>
                <a:latin typeface="Arial" panose="020B0604020202020204" pitchFamily="34" charset="0"/>
                <a:cs typeface="Arial" panose="020B0604020202020204" pitchFamily="34" charset="0"/>
              </a:rPr>
              <a:t>What is a Record</a:t>
            </a:r>
          </a:p>
        </p:txBody>
      </p:sp>
      <p:sp>
        <p:nvSpPr>
          <p:cNvPr id="3" name="TextBox 2"/>
          <p:cNvSpPr txBox="1"/>
          <p:nvPr/>
        </p:nvSpPr>
        <p:spPr>
          <a:xfrm>
            <a:off x="6139470" y="1700203"/>
            <a:ext cx="7764708" cy="4878259"/>
          </a:xfrm>
          <a:prstGeom prst="rect">
            <a:avLst/>
          </a:prstGeom>
          <a:noFill/>
        </p:spPr>
        <p:txBody>
          <a:bodyPr wrap="square" rtlCol="0">
            <a:spAutoFit/>
          </a:bodyPr>
          <a:lstStyle/>
          <a:p>
            <a:pPr>
              <a:spcAft>
                <a:spcPts val="600"/>
              </a:spcAft>
              <a:tabLst>
                <a:tab pos="2292350" algn="l"/>
              </a:tabLst>
            </a:pPr>
            <a:r>
              <a:rPr lang="en-US" sz="3200" dirty="0">
                <a:solidFill>
                  <a:srgbClr val="003F72"/>
                </a:solidFill>
                <a:latin typeface="Arial" panose="020B0604020202020204" pitchFamily="34" charset="0"/>
                <a:cs typeface="Arial" panose="020B0604020202020204" pitchFamily="34" charset="0"/>
              </a:rPr>
              <a:t>All media forms to include, but not limited to, books, papers, maps, photographs, machine readable material, or other documentary materials, regardless of physical form or characteristics, made or received by an agency of the U.S. Government under Federal Law or in connection with </a:t>
            </a:r>
            <a:r>
              <a:rPr lang="en-US" sz="3200" b="1" dirty="0">
                <a:solidFill>
                  <a:srgbClr val="003F72"/>
                </a:solidFill>
                <a:latin typeface="Arial" panose="020B0604020202020204" pitchFamily="34" charset="0"/>
                <a:cs typeface="Arial" panose="020B0604020202020204" pitchFamily="34" charset="0"/>
              </a:rPr>
              <a:t>transactions of public business</a:t>
            </a:r>
            <a:r>
              <a:rPr lang="en-US" sz="3200" dirty="0">
                <a:solidFill>
                  <a:srgbClr val="003F72"/>
                </a:solidFill>
                <a:latin typeface="Arial" panose="020B0604020202020204" pitchFamily="34" charset="0"/>
                <a:cs typeface="Arial" panose="020B0604020202020204" pitchFamily="34" charset="0"/>
              </a:rPr>
              <a:t>…                  (44 U.S.C. 3301)</a:t>
            </a:r>
          </a:p>
          <a:p>
            <a:pPr marL="808238" lvl="1" indent="-285750">
              <a:buFont typeface="Arial"/>
              <a:buChar char="•"/>
            </a:pPr>
            <a:endParaRPr lang="en-US" sz="1800" dirty="0">
              <a:latin typeface="Georgia"/>
              <a:cs typeface="Georgia"/>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3587">
            <a:off x="996035" y="1911093"/>
            <a:ext cx="5108596" cy="4015652"/>
          </a:xfrm>
          <a:prstGeom prst="rect">
            <a:avLst/>
          </a:prstGeom>
        </p:spPr>
      </p:pic>
      <p:sp>
        <p:nvSpPr>
          <p:cNvPr id="5" name="TextBox 4"/>
          <p:cNvSpPr txBox="1"/>
          <p:nvPr/>
        </p:nvSpPr>
        <p:spPr>
          <a:xfrm rot="20446899">
            <a:off x="2790523" y="3690340"/>
            <a:ext cx="2469443" cy="707886"/>
          </a:xfrm>
          <a:prstGeom prst="rect">
            <a:avLst/>
          </a:prstGeom>
          <a:noFill/>
        </p:spPr>
        <p:txBody>
          <a:bodyPr wrap="square" rtlCol="0">
            <a:spAutoFit/>
          </a:bodyPr>
          <a:lstStyle/>
          <a:p>
            <a:r>
              <a:rPr lang="en-US" sz="4000" b="1" dirty="0">
                <a:solidFill>
                  <a:srgbClr val="003F72"/>
                </a:solidFill>
                <a:latin typeface="Arial" panose="020B0604020202020204" pitchFamily="34" charset="0"/>
                <a:cs typeface="Arial" panose="020B0604020202020204" pitchFamily="34" charset="0"/>
              </a:rPr>
              <a:t>RECORD</a:t>
            </a:r>
          </a:p>
        </p:txBody>
      </p:sp>
    </p:spTree>
    <p:extLst>
      <p:ext uri="{BB962C8B-B14F-4D97-AF65-F5344CB8AC3E}">
        <p14:creationId xmlns:p14="http://schemas.microsoft.com/office/powerpoint/2010/main" val="100651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5341" y="718358"/>
            <a:ext cx="5425396" cy="646331"/>
          </a:xfrm>
          <a:prstGeom prst="rect">
            <a:avLst/>
          </a:prstGeom>
        </p:spPr>
        <p:txBody>
          <a:bodyPr wrap="none">
            <a:spAutoFit/>
          </a:bodyPr>
          <a:lstStyle/>
          <a:p>
            <a:pPr algn="ctr"/>
            <a:r>
              <a:rPr lang="en-US" sz="3600" b="1" dirty="0">
                <a:solidFill>
                  <a:srgbClr val="003F72"/>
                </a:solidFill>
                <a:latin typeface="Arial" panose="020B0604020202020204" pitchFamily="34" charset="0"/>
                <a:cs typeface="Arial" panose="020B0604020202020204" pitchFamily="34" charset="0"/>
              </a:rPr>
              <a:t>VHA Records Life Cycle</a:t>
            </a:r>
          </a:p>
        </p:txBody>
      </p:sp>
      <p:graphicFrame>
        <p:nvGraphicFramePr>
          <p:cNvPr id="3" name="Diagram 2"/>
          <p:cNvGraphicFramePr/>
          <p:nvPr>
            <p:extLst>
              <p:ext uri="{D42A27DB-BD31-4B8C-83A1-F6EECF244321}">
                <p14:modId xmlns:p14="http://schemas.microsoft.com/office/powerpoint/2010/main" val="2134451526"/>
              </p:ext>
            </p:extLst>
          </p:nvPr>
        </p:nvGraphicFramePr>
        <p:xfrm>
          <a:off x="2987040" y="1204976"/>
          <a:ext cx="8534400" cy="5561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p:cNvSpPr/>
          <p:nvPr/>
        </p:nvSpPr>
        <p:spPr>
          <a:xfrm>
            <a:off x="5388864" y="1962912"/>
            <a:ext cx="3816096" cy="3547872"/>
          </a:xfrm>
          <a:prstGeom prst="flowChartConnector">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lowchart: Connector 4"/>
          <p:cNvSpPr/>
          <p:nvPr/>
        </p:nvSpPr>
        <p:spPr>
          <a:xfrm>
            <a:off x="6266688" y="2706624"/>
            <a:ext cx="2060448" cy="1987296"/>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388608" y="3194304"/>
            <a:ext cx="1828800" cy="954107"/>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Records Life Cycle</a:t>
            </a:r>
          </a:p>
        </p:txBody>
      </p:sp>
      <p:sp>
        <p:nvSpPr>
          <p:cNvPr id="7" name="TextBox 6"/>
          <p:cNvSpPr txBox="1"/>
          <p:nvPr/>
        </p:nvSpPr>
        <p:spPr>
          <a:xfrm>
            <a:off x="7071360" y="2133600"/>
            <a:ext cx="390144"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1</a:t>
            </a:r>
          </a:p>
        </p:txBody>
      </p:sp>
      <p:sp>
        <p:nvSpPr>
          <p:cNvPr id="8" name="TextBox 7"/>
          <p:cNvSpPr txBox="1"/>
          <p:nvPr/>
        </p:nvSpPr>
        <p:spPr>
          <a:xfrm>
            <a:off x="8515465" y="3523488"/>
            <a:ext cx="2091575" cy="584775"/>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Use/Send</a:t>
            </a:r>
            <a:r>
              <a:rPr lang="en-US" sz="3200" dirty="0">
                <a:latin typeface="Arial" panose="020B0604020202020204" pitchFamily="34" charset="0"/>
                <a:cs typeface="Arial" panose="020B0604020202020204" pitchFamily="34" charset="0"/>
              </a:rPr>
              <a:t>  </a:t>
            </a:r>
          </a:p>
        </p:txBody>
      </p:sp>
      <p:sp>
        <p:nvSpPr>
          <p:cNvPr id="9" name="TextBox 8"/>
          <p:cNvSpPr txBox="1"/>
          <p:nvPr/>
        </p:nvSpPr>
        <p:spPr>
          <a:xfrm>
            <a:off x="8107680" y="4523232"/>
            <a:ext cx="419977"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3</a:t>
            </a:r>
          </a:p>
        </p:txBody>
      </p:sp>
      <p:sp>
        <p:nvSpPr>
          <p:cNvPr id="10" name="TextBox 9"/>
          <p:cNvSpPr txBox="1"/>
          <p:nvPr/>
        </p:nvSpPr>
        <p:spPr>
          <a:xfrm>
            <a:off x="6120384" y="4523232"/>
            <a:ext cx="451104"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4</a:t>
            </a:r>
          </a:p>
        </p:txBody>
      </p:sp>
      <p:sp>
        <p:nvSpPr>
          <p:cNvPr id="11" name="TextBox 10"/>
          <p:cNvSpPr txBox="1"/>
          <p:nvPr/>
        </p:nvSpPr>
        <p:spPr>
          <a:xfrm>
            <a:off x="5754624" y="2987040"/>
            <a:ext cx="426720" cy="584775"/>
          </a:xfrm>
          <a:prstGeom prst="rect">
            <a:avLst/>
          </a:prstGeom>
          <a:noFill/>
        </p:spPr>
        <p:txBody>
          <a:bodyPr wrap="square" rtlCol="0">
            <a:spAutoFit/>
          </a:bodyPr>
          <a:lstStyle/>
          <a:p>
            <a:pPr algn="r"/>
            <a:r>
              <a:rPr lang="en-US" sz="3200" b="1" dirty="0">
                <a:solidFill>
                  <a:srgbClr val="003F72"/>
                </a:solidFill>
                <a:latin typeface="Arial" panose="020B0604020202020204" pitchFamily="34" charset="0"/>
                <a:cs typeface="Arial" panose="020B0604020202020204" pitchFamily="34" charset="0"/>
              </a:rPr>
              <a:t>5</a:t>
            </a:r>
          </a:p>
        </p:txBody>
      </p:sp>
      <p:sp>
        <p:nvSpPr>
          <p:cNvPr id="12" name="TextBox 11"/>
          <p:cNvSpPr txBox="1"/>
          <p:nvPr/>
        </p:nvSpPr>
        <p:spPr>
          <a:xfrm>
            <a:off x="3096769" y="3033426"/>
            <a:ext cx="2682240" cy="1077218"/>
          </a:xfrm>
          <a:prstGeom prst="rect">
            <a:avLst/>
          </a:prstGeom>
          <a:noFill/>
          <a:ln w="57150">
            <a:noFill/>
          </a:ln>
        </p:spPr>
        <p:txBody>
          <a:bodyPr wrap="square" rtlCol="0">
            <a:spAutoFit/>
          </a:bodyPr>
          <a:lstStyle/>
          <a:p>
            <a:pPr algn="ctr"/>
            <a:r>
              <a:rPr lang="en-US" sz="3200" b="1" dirty="0">
                <a:solidFill>
                  <a:srgbClr val="003F72"/>
                </a:solidFill>
                <a:latin typeface="Arial" panose="020B0604020202020204" pitchFamily="34" charset="0"/>
                <a:cs typeface="Arial" panose="020B0604020202020204" pitchFamily="34" charset="0"/>
              </a:rPr>
              <a:t>Archival Preservation</a:t>
            </a:r>
            <a:endParaRPr lang="en-US" b="1" dirty="0">
              <a:solidFill>
                <a:srgbClr val="003F72"/>
              </a:solidFill>
            </a:endParaRPr>
          </a:p>
        </p:txBody>
      </p:sp>
      <p:sp>
        <p:nvSpPr>
          <p:cNvPr id="13" name="TextBox 12"/>
          <p:cNvSpPr txBox="1"/>
          <p:nvPr/>
        </p:nvSpPr>
        <p:spPr>
          <a:xfrm>
            <a:off x="5096256" y="5059239"/>
            <a:ext cx="1883664" cy="1077218"/>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Retain &amp; Destroy</a:t>
            </a:r>
            <a:endParaRPr lang="en-US" sz="3200" b="1" dirty="0">
              <a:solidFill>
                <a:srgbClr val="003F72"/>
              </a:solidFill>
            </a:endParaRPr>
          </a:p>
        </p:txBody>
      </p:sp>
      <p:sp>
        <p:nvSpPr>
          <p:cNvPr id="14" name="TextBox 13"/>
          <p:cNvSpPr txBox="1"/>
          <p:nvPr/>
        </p:nvSpPr>
        <p:spPr>
          <a:xfrm>
            <a:off x="7741920" y="5047488"/>
            <a:ext cx="1353312" cy="1077218"/>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File &amp; Store</a:t>
            </a:r>
            <a:endParaRPr lang="en-US" sz="3200" b="1" dirty="0">
              <a:solidFill>
                <a:srgbClr val="003F72"/>
              </a:solidFill>
            </a:endParaRPr>
          </a:p>
        </p:txBody>
      </p:sp>
      <p:sp>
        <p:nvSpPr>
          <p:cNvPr id="15" name="TextBox 14"/>
          <p:cNvSpPr txBox="1"/>
          <p:nvPr/>
        </p:nvSpPr>
        <p:spPr>
          <a:xfrm>
            <a:off x="5705856" y="1633728"/>
            <a:ext cx="3169919" cy="584775"/>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Create/Receive</a:t>
            </a:r>
            <a:endParaRPr lang="en-US" sz="3200" b="1" dirty="0">
              <a:solidFill>
                <a:srgbClr val="003F72"/>
              </a:solidFill>
            </a:endParaRPr>
          </a:p>
        </p:txBody>
      </p:sp>
      <p:sp>
        <p:nvSpPr>
          <p:cNvPr id="18" name="Bent Arrow 17"/>
          <p:cNvSpPr/>
          <p:nvPr/>
        </p:nvSpPr>
        <p:spPr>
          <a:xfrm>
            <a:off x="4303777" y="1621536"/>
            <a:ext cx="1255776" cy="132974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Bent Arrow 19"/>
          <p:cNvSpPr/>
          <p:nvPr/>
        </p:nvSpPr>
        <p:spPr>
          <a:xfrm rot="5400000">
            <a:off x="8808720" y="2005588"/>
            <a:ext cx="1670304" cy="119481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Bent Arrow 20"/>
          <p:cNvSpPr/>
          <p:nvPr/>
        </p:nvSpPr>
        <p:spPr>
          <a:xfrm rot="10800000">
            <a:off x="9204959" y="4255006"/>
            <a:ext cx="901113" cy="162153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Down Arrow 21"/>
          <p:cNvSpPr/>
          <p:nvPr/>
        </p:nvSpPr>
        <p:spPr>
          <a:xfrm rot="5400000">
            <a:off x="7030212" y="5369052"/>
            <a:ext cx="643128" cy="5364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Bent Arrow 22"/>
          <p:cNvSpPr>
            <a:spLocks noChangeAspect="1"/>
          </p:cNvSpPr>
          <p:nvPr/>
        </p:nvSpPr>
        <p:spPr>
          <a:xfrm rot="16200000">
            <a:off x="3819185" y="4555276"/>
            <a:ext cx="1542209" cy="86563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8526993" y="2963471"/>
            <a:ext cx="412292" cy="584775"/>
          </a:xfrm>
          <a:prstGeom prst="rect">
            <a:avLst/>
          </a:prstGeom>
        </p:spPr>
        <p:txBody>
          <a:bodyPr wrap="none">
            <a:spAutoFit/>
          </a:bodyPr>
          <a:lstStyle/>
          <a:p>
            <a:r>
              <a:rPr lang="en-US" sz="3200" b="1" dirty="0">
                <a:solidFill>
                  <a:srgbClr val="003F72"/>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21915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5341" y="718358"/>
            <a:ext cx="5425396" cy="646331"/>
          </a:xfrm>
          <a:prstGeom prst="rect">
            <a:avLst/>
          </a:prstGeom>
        </p:spPr>
        <p:txBody>
          <a:bodyPr wrap="none">
            <a:spAutoFit/>
          </a:bodyPr>
          <a:lstStyle/>
          <a:p>
            <a:pPr algn="ctr"/>
            <a:r>
              <a:rPr lang="en-US" sz="3600" b="1" dirty="0">
                <a:solidFill>
                  <a:srgbClr val="003F72"/>
                </a:solidFill>
                <a:latin typeface="Arial" panose="020B0604020202020204" pitchFamily="34" charset="0"/>
                <a:cs typeface="Arial" panose="020B0604020202020204" pitchFamily="34" charset="0"/>
              </a:rPr>
              <a:t>VHA Records Life Cycle</a:t>
            </a:r>
          </a:p>
        </p:txBody>
      </p:sp>
      <p:graphicFrame>
        <p:nvGraphicFramePr>
          <p:cNvPr id="3" name="Diagram 2"/>
          <p:cNvGraphicFramePr/>
          <p:nvPr>
            <p:extLst>
              <p:ext uri="{D42A27DB-BD31-4B8C-83A1-F6EECF244321}">
                <p14:modId xmlns:p14="http://schemas.microsoft.com/office/powerpoint/2010/main" val="2026048832"/>
              </p:ext>
            </p:extLst>
          </p:nvPr>
        </p:nvGraphicFramePr>
        <p:xfrm>
          <a:off x="2987040" y="1204976"/>
          <a:ext cx="8534400" cy="5561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p:cNvSpPr/>
          <p:nvPr/>
        </p:nvSpPr>
        <p:spPr>
          <a:xfrm>
            <a:off x="5388864" y="1962912"/>
            <a:ext cx="3816096" cy="3547872"/>
          </a:xfrm>
          <a:prstGeom prst="flowChartConnector">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lowchart: Connector 4"/>
          <p:cNvSpPr/>
          <p:nvPr/>
        </p:nvSpPr>
        <p:spPr>
          <a:xfrm>
            <a:off x="6266688" y="2706624"/>
            <a:ext cx="2060448" cy="1987296"/>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388608" y="3194304"/>
            <a:ext cx="1828800" cy="954107"/>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Records Life Cycle</a:t>
            </a:r>
          </a:p>
        </p:txBody>
      </p:sp>
      <p:sp>
        <p:nvSpPr>
          <p:cNvPr id="7" name="TextBox 6"/>
          <p:cNvSpPr txBox="1"/>
          <p:nvPr/>
        </p:nvSpPr>
        <p:spPr>
          <a:xfrm>
            <a:off x="7071360" y="2133600"/>
            <a:ext cx="390144"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1</a:t>
            </a:r>
          </a:p>
        </p:txBody>
      </p:sp>
      <p:sp>
        <p:nvSpPr>
          <p:cNvPr id="8" name="TextBox 7"/>
          <p:cNvSpPr txBox="1"/>
          <p:nvPr/>
        </p:nvSpPr>
        <p:spPr>
          <a:xfrm>
            <a:off x="8515465" y="3523488"/>
            <a:ext cx="2091575" cy="584775"/>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Use/Send</a:t>
            </a:r>
            <a:r>
              <a:rPr lang="en-US" sz="3200" dirty="0">
                <a:latin typeface="Arial" panose="020B0604020202020204" pitchFamily="34" charset="0"/>
                <a:cs typeface="Arial" panose="020B0604020202020204" pitchFamily="34" charset="0"/>
              </a:rPr>
              <a:t>  </a:t>
            </a:r>
          </a:p>
        </p:txBody>
      </p:sp>
      <p:sp>
        <p:nvSpPr>
          <p:cNvPr id="9" name="TextBox 8"/>
          <p:cNvSpPr txBox="1"/>
          <p:nvPr/>
        </p:nvSpPr>
        <p:spPr>
          <a:xfrm>
            <a:off x="8107680" y="4523232"/>
            <a:ext cx="419977"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3</a:t>
            </a:r>
          </a:p>
        </p:txBody>
      </p:sp>
      <p:sp>
        <p:nvSpPr>
          <p:cNvPr id="10" name="TextBox 9"/>
          <p:cNvSpPr txBox="1"/>
          <p:nvPr/>
        </p:nvSpPr>
        <p:spPr>
          <a:xfrm>
            <a:off x="6120384" y="4523232"/>
            <a:ext cx="451104"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4</a:t>
            </a:r>
          </a:p>
        </p:txBody>
      </p:sp>
      <p:sp>
        <p:nvSpPr>
          <p:cNvPr id="11" name="TextBox 10"/>
          <p:cNvSpPr txBox="1"/>
          <p:nvPr/>
        </p:nvSpPr>
        <p:spPr>
          <a:xfrm>
            <a:off x="5754624" y="2987040"/>
            <a:ext cx="426720" cy="584775"/>
          </a:xfrm>
          <a:prstGeom prst="rect">
            <a:avLst/>
          </a:prstGeom>
          <a:noFill/>
        </p:spPr>
        <p:txBody>
          <a:bodyPr wrap="square" rtlCol="0">
            <a:spAutoFit/>
          </a:bodyPr>
          <a:lstStyle/>
          <a:p>
            <a:pPr algn="r"/>
            <a:r>
              <a:rPr lang="en-US" sz="3200" b="1" dirty="0">
                <a:solidFill>
                  <a:srgbClr val="003F72"/>
                </a:solidFill>
                <a:latin typeface="Arial" panose="020B0604020202020204" pitchFamily="34" charset="0"/>
                <a:cs typeface="Arial" panose="020B0604020202020204" pitchFamily="34" charset="0"/>
              </a:rPr>
              <a:t>5</a:t>
            </a:r>
          </a:p>
        </p:txBody>
      </p:sp>
      <p:sp>
        <p:nvSpPr>
          <p:cNvPr id="12" name="TextBox 11"/>
          <p:cNvSpPr txBox="1"/>
          <p:nvPr/>
        </p:nvSpPr>
        <p:spPr>
          <a:xfrm>
            <a:off x="3096769" y="3033426"/>
            <a:ext cx="2682240" cy="1077218"/>
          </a:xfrm>
          <a:prstGeom prst="rect">
            <a:avLst/>
          </a:prstGeom>
          <a:noFill/>
          <a:ln w="57150">
            <a:noFill/>
          </a:ln>
        </p:spPr>
        <p:txBody>
          <a:bodyPr wrap="square" rtlCol="0">
            <a:spAutoFit/>
          </a:bodyPr>
          <a:lstStyle/>
          <a:p>
            <a:pPr algn="ctr"/>
            <a:r>
              <a:rPr lang="en-US" sz="3200" b="1" dirty="0">
                <a:solidFill>
                  <a:srgbClr val="003F72"/>
                </a:solidFill>
                <a:latin typeface="Arial" panose="020B0604020202020204" pitchFamily="34" charset="0"/>
                <a:cs typeface="Arial" panose="020B0604020202020204" pitchFamily="34" charset="0"/>
              </a:rPr>
              <a:t>Archival Preservation</a:t>
            </a:r>
            <a:endParaRPr lang="en-US" b="1" dirty="0">
              <a:solidFill>
                <a:srgbClr val="003F72"/>
              </a:solidFill>
            </a:endParaRPr>
          </a:p>
        </p:txBody>
      </p:sp>
      <p:sp>
        <p:nvSpPr>
          <p:cNvPr id="13" name="TextBox 12"/>
          <p:cNvSpPr txBox="1"/>
          <p:nvPr/>
        </p:nvSpPr>
        <p:spPr>
          <a:xfrm>
            <a:off x="5096256" y="5059239"/>
            <a:ext cx="1883664" cy="1077218"/>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Retain &amp; Destroy</a:t>
            </a:r>
            <a:endParaRPr lang="en-US" sz="3200" b="1" dirty="0">
              <a:solidFill>
                <a:srgbClr val="003F72"/>
              </a:solidFill>
            </a:endParaRPr>
          </a:p>
        </p:txBody>
      </p:sp>
      <p:sp>
        <p:nvSpPr>
          <p:cNvPr id="14" name="TextBox 13"/>
          <p:cNvSpPr txBox="1"/>
          <p:nvPr/>
        </p:nvSpPr>
        <p:spPr>
          <a:xfrm>
            <a:off x="7741920" y="5047488"/>
            <a:ext cx="1353312" cy="1077218"/>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File &amp; Store</a:t>
            </a:r>
            <a:endParaRPr lang="en-US" sz="3200" b="1" dirty="0">
              <a:solidFill>
                <a:srgbClr val="003F72"/>
              </a:solidFill>
            </a:endParaRPr>
          </a:p>
        </p:txBody>
      </p:sp>
      <p:sp>
        <p:nvSpPr>
          <p:cNvPr id="15" name="TextBox 14"/>
          <p:cNvSpPr txBox="1"/>
          <p:nvPr/>
        </p:nvSpPr>
        <p:spPr>
          <a:xfrm>
            <a:off x="5705856" y="1633728"/>
            <a:ext cx="3169919" cy="584775"/>
          </a:xfrm>
          <a:prstGeom prst="rect">
            <a:avLst/>
          </a:prstGeom>
          <a:noFill/>
          <a:ln w="57150">
            <a:solidFill>
              <a:schemeClr val="accent2"/>
            </a:solid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Create/Receive</a:t>
            </a:r>
            <a:endParaRPr lang="en-US" sz="3200" b="1" dirty="0">
              <a:solidFill>
                <a:srgbClr val="003F72"/>
              </a:solidFill>
            </a:endParaRPr>
          </a:p>
        </p:txBody>
      </p:sp>
      <p:sp>
        <p:nvSpPr>
          <p:cNvPr id="18" name="Bent Arrow 17"/>
          <p:cNvSpPr/>
          <p:nvPr/>
        </p:nvSpPr>
        <p:spPr>
          <a:xfrm>
            <a:off x="4303777" y="1621536"/>
            <a:ext cx="1255776" cy="132974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Bent Arrow 19"/>
          <p:cNvSpPr/>
          <p:nvPr/>
        </p:nvSpPr>
        <p:spPr>
          <a:xfrm rot="5400000">
            <a:off x="8808720" y="2005588"/>
            <a:ext cx="1670304" cy="119481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Bent Arrow 20"/>
          <p:cNvSpPr/>
          <p:nvPr/>
        </p:nvSpPr>
        <p:spPr>
          <a:xfrm rot="10800000">
            <a:off x="9204959" y="4255006"/>
            <a:ext cx="901113" cy="162153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Down Arrow 21"/>
          <p:cNvSpPr/>
          <p:nvPr/>
        </p:nvSpPr>
        <p:spPr>
          <a:xfrm rot="5400000">
            <a:off x="7030212" y="5369052"/>
            <a:ext cx="643128" cy="5364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Bent Arrow 22"/>
          <p:cNvSpPr>
            <a:spLocks noChangeAspect="1"/>
          </p:cNvSpPr>
          <p:nvPr/>
        </p:nvSpPr>
        <p:spPr>
          <a:xfrm rot="16200000">
            <a:off x="3819185" y="4555276"/>
            <a:ext cx="1542209" cy="86563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8526993" y="2963471"/>
            <a:ext cx="412292" cy="584775"/>
          </a:xfrm>
          <a:prstGeom prst="rect">
            <a:avLst/>
          </a:prstGeom>
        </p:spPr>
        <p:txBody>
          <a:bodyPr wrap="none">
            <a:spAutoFit/>
          </a:bodyPr>
          <a:lstStyle/>
          <a:p>
            <a:r>
              <a:rPr lang="en-US" sz="3200" b="1" dirty="0">
                <a:solidFill>
                  <a:srgbClr val="003F72"/>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22913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5341" y="718358"/>
            <a:ext cx="5425396" cy="646331"/>
          </a:xfrm>
          <a:prstGeom prst="rect">
            <a:avLst/>
          </a:prstGeom>
        </p:spPr>
        <p:txBody>
          <a:bodyPr wrap="none">
            <a:spAutoFit/>
          </a:bodyPr>
          <a:lstStyle/>
          <a:p>
            <a:pPr algn="ctr"/>
            <a:r>
              <a:rPr lang="en-US" sz="3600" b="1" dirty="0">
                <a:solidFill>
                  <a:srgbClr val="003F72"/>
                </a:solidFill>
                <a:latin typeface="Arial" panose="020B0604020202020204" pitchFamily="34" charset="0"/>
                <a:cs typeface="Arial" panose="020B0604020202020204" pitchFamily="34" charset="0"/>
              </a:rPr>
              <a:t>VHA Records Life Cycle</a:t>
            </a:r>
          </a:p>
        </p:txBody>
      </p:sp>
      <p:graphicFrame>
        <p:nvGraphicFramePr>
          <p:cNvPr id="3" name="Diagram 2"/>
          <p:cNvGraphicFramePr/>
          <p:nvPr>
            <p:extLst>
              <p:ext uri="{D42A27DB-BD31-4B8C-83A1-F6EECF244321}">
                <p14:modId xmlns:p14="http://schemas.microsoft.com/office/powerpoint/2010/main" val="1424328083"/>
              </p:ext>
            </p:extLst>
          </p:nvPr>
        </p:nvGraphicFramePr>
        <p:xfrm>
          <a:off x="2987040" y="1204976"/>
          <a:ext cx="8534400" cy="5561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p:cNvSpPr/>
          <p:nvPr/>
        </p:nvSpPr>
        <p:spPr>
          <a:xfrm>
            <a:off x="5388864" y="1962912"/>
            <a:ext cx="3816096" cy="3547872"/>
          </a:xfrm>
          <a:prstGeom prst="flowChartConnector">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lowchart: Connector 4"/>
          <p:cNvSpPr/>
          <p:nvPr/>
        </p:nvSpPr>
        <p:spPr>
          <a:xfrm>
            <a:off x="6266688" y="2706624"/>
            <a:ext cx="2060448" cy="1987296"/>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388608" y="3194304"/>
            <a:ext cx="1828800" cy="954107"/>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Records Life Cycle</a:t>
            </a:r>
          </a:p>
        </p:txBody>
      </p:sp>
      <p:sp>
        <p:nvSpPr>
          <p:cNvPr id="7" name="TextBox 6"/>
          <p:cNvSpPr txBox="1"/>
          <p:nvPr/>
        </p:nvSpPr>
        <p:spPr>
          <a:xfrm>
            <a:off x="7071360" y="2133600"/>
            <a:ext cx="390144"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1</a:t>
            </a:r>
          </a:p>
        </p:txBody>
      </p:sp>
      <p:sp>
        <p:nvSpPr>
          <p:cNvPr id="8" name="TextBox 7"/>
          <p:cNvSpPr txBox="1"/>
          <p:nvPr/>
        </p:nvSpPr>
        <p:spPr>
          <a:xfrm>
            <a:off x="8515465" y="3523488"/>
            <a:ext cx="2091575" cy="584775"/>
          </a:xfrm>
          <a:prstGeom prst="rect">
            <a:avLst/>
          </a:prstGeom>
          <a:noFill/>
          <a:ln w="57150">
            <a:solidFill>
              <a:schemeClr val="accent2"/>
            </a:solid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Use/Send</a:t>
            </a:r>
            <a:r>
              <a:rPr lang="en-US" sz="3200" dirty="0">
                <a:latin typeface="Arial" panose="020B0604020202020204" pitchFamily="34" charset="0"/>
                <a:cs typeface="Arial" panose="020B0604020202020204" pitchFamily="34" charset="0"/>
              </a:rPr>
              <a:t>  </a:t>
            </a:r>
          </a:p>
        </p:txBody>
      </p:sp>
      <p:sp>
        <p:nvSpPr>
          <p:cNvPr id="9" name="TextBox 8"/>
          <p:cNvSpPr txBox="1"/>
          <p:nvPr/>
        </p:nvSpPr>
        <p:spPr>
          <a:xfrm>
            <a:off x="8107680" y="4523232"/>
            <a:ext cx="419977"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3</a:t>
            </a:r>
          </a:p>
        </p:txBody>
      </p:sp>
      <p:sp>
        <p:nvSpPr>
          <p:cNvPr id="10" name="TextBox 9"/>
          <p:cNvSpPr txBox="1"/>
          <p:nvPr/>
        </p:nvSpPr>
        <p:spPr>
          <a:xfrm>
            <a:off x="6120384" y="4523232"/>
            <a:ext cx="451104"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4</a:t>
            </a:r>
          </a:p>
        </p:txBody>
      </p:sp>
      <p:sp>
        <p:nvSpPr>
          <p:cNvPr id="11" name="TextBox 10"/>
          <p:cNvSpPr txBox="1"/>
          <p:nvPr/>
        </p:nvSpPr>
        <p:spPr>
          <a:xfrm>
            <a:off x="5754624" y="2987040"/>
            <a:ext cx="426720" cy="584775"/>
          </a:xfrm>
          <a:prstGeom prst="rect">
            <a:avLst/>
          </a:prstGeom>
          <a:noFill/>
        </p:spPr>
        <p:txBody>
          <a:bodyPr wrap="square" rtlCol="0">
            <a:spAutoFit/>
          </a:bodyPr>
          <a:lstStyle/>
          <a:p>
            <a:pPr algn="r"/>
            <a:r>
              <a:rPr lang="en-US" sz="3200" b="1" dirty="0">
                <a:solidFill>
                  <a:srgbClr val="003F72"/>
                </a:solidFill>
                <a:latin typeface="Arial" panose="020B0604020202020204" pitchFamily="34" charset="0"/>
                <a:cs typeface="Arial" panose="020B0604020202020204" pitchFamily="34" charset="0"/>
              </a:rPr>
              <a:t>5</a:t>
            </a:r>
          </a:p>
        </p:txBody>
      </p:sp>
      <p:sp>
        <p:nvSpPr>
          <p:cNvPr id="12" name="TextBox 11"/>
          <p:cNvSpPr txBox="1"/>
          <p:nvPr/>
        </p:nvSpPr>
        <p:spPr>
          <a:xfrm>
            <a:off x="3096769" y="3033426"/>
            <a:ext cx="2682240" cy="1077218"/>
          </a:xfrm>
          <a:prstGeom prst="rect">
            <a:avLst/>
          </a:prstGeom>
          <a:noFill/>
          <a:ln w="57150">
            <a:noFill/>
          </a:ln>
        </p:spPr>
        <p:txBody>
          <a:bodyPr wrap="square" rtlCol="0">
            <a:spAutoFit/>
          </a:bodyPr>
          <a:lstStyle/>
          <a:p>
            <a:pPr algn="ctr"/>
            <a:r>
              <a:rPr lang="en-US" sz="3200" b="1" dirty="0">
                <a:solidFill>
                  <a:srgbClr val="003F72"/>
                </a:solidFill>
                <a:latin typeface="Arial" panose="020B0604020202020204" pitchFamily="34" charset="0"/>
                <a:cs typeface="Arial" panose="020B0604020202020204" pitchFamily="34" charset="0"/>
              </a:rPr>
              <a:t>Archival Preservation</a:t>
            </a:r>
            <a:endParaRPr lang="en-US" b="1" dirty="0">
              <a:solidFill>
                <a:srgbClr val="003F72"/>
              </a:solidFill>
            </a:endParaRPr>
          </a:p>
        </p:txBody>
      </p:sp>
      <p:sp>
        <p:nvSpPr>
          <p:cNvPr id="13" name="TextBox 12"/>
          <p:cNvSpPr txBox="1"/>
          <p:nvPr/>
        </p:nvSpPr>
        <p:spPr>
          <a:xfrm>
            <a:off x="5096256" y="5059239"/>
            <a:ext cx="1883664" cy="1077218"/>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Retain &amp; Destroy</a:t>
            </a:r>
            <a:endParaRPr lang="en-US" sz="3200" b="1" dirty="0">
              <a:solidFill>
                <a:srgbClr val="003F72"/>
              </a:solidFill>
            </a:endParaRPr>
          </a:p>
        </p:txBody>
      </p:sp>
      <p:sp>
        <p:nvSpPr>
          <p:cNvPr id="14" name="TextBox 13"/>
          <p:cNvSpPr txBox="1"/>
          <p:nvPr/>
        </p:nvSpPr>
        <p:spPr>
          <a:xfrm>
            <a:off x="7741920" y="5047488"/>
            <a:ext cx="1353312" cy="1077218"/>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File &amp; Store</a:t>
            </a:r>
            <a:endParaRPr lang="en-US" sz="3200" b="1" dirty="0">
              <a:solidFill>
                <a:srgbClr val="003F72"/>
              </a:solidFill>
            </a:endParaRPr>
          </a:p>
        </p:txBody>
      </p:sp>
      <p:sp>
        <p:nvSpPr>
          <p:cNvPr id="15" name="TextBox 14"/>
          <p:cNvSpPr txBox="1"/>
          <p:nvPr/>
        </p:nvSpPr>
        <p:spPr>
          <a:xfrm>
            <a:off x="5705856" y="1633728"/>
            <a:ext cx="3169919" cy="584775"/>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Create/Receive</a:t>
            </a:r>
            <a:endParaRPr lang="en-US" sz="3200" b="1" dirty="0">
              <a:solidFill>
                <a:srgbClr val="003F72"/>
              </a:solidFill>
            </a:endParaRPr>
          </a:p>
        </p:txBody>
      </p:sp>
      <p:sp>
        <p:nvSpPr>
          <p:cNvPr id="18" name="Bent Arrow 17"/>
          <p:cNvSpPr/>
          <p:nvPr/>
        </p:nvSpPr>
        <p:spPr>
          <a:xfrm>
            <a:off x="4303777" y="1621536"/>
            <a:ext cx="1255776" cy="132974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Bent Arrow 19"/>
          <p:cNvSpPr/>
          <p:nvPr/>
        </p:nvSpPr>
        <p:spPr>
          <a:xfrm rot="5400000">
            <a:off x="8808720" y="2005588"/>
            <a:ext cx="1670304" cy="119481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Bent Arrow 20"/>
          <p:cNvSpPr/>
          <p:nvPr/>
        </p:nvSpPr>
        <p:spPr>
          <a:xfrm rot="10800000">
            <a:off x="9204959" y="4255006"/>
            <a:ext cx="901113" cy="162153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Down Arrow 21"/>
          <p:cNvSpPr/>
          <p:nvPr/>
        </p:nvSpPr>
        <p:spPr>
          <a:xfrm rot="5400000">
            <a:off x="7030212" y="5369052"/>
            <a:ext cx="643128" cy="5364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Bent Arrow 22"/>
          <p:cNvSpPr>
            <a:spLocks noChangeAspect="1"/>
          </p:cNvSpPr>
          <p:nvPr/>
        </p:nvSpPr>
        <p:spPr>
          <a:xfrm rot="16200000">
            <a:off x="3819185" y="4555276"/>
            <a:ext cx="1542209" cy="86563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8526993" y="2963471"/>
            <a:ext cx="412292" cy="584775"/>
          </a:xfrm>
          <a:prstGeom prst="rect">
            <a:avLst/>
          </a:prstGeom>
        </p:spPr>
        <p:txBody>
          <a:bodyPr wrap="none">
            <a:spAutoFit/>
          </a:bodyPr>
          <a:lstStyle/>
          <a:p>
            <a:r>
              <a:rPr lang="en-US" sz="3200" b="1" dirty="0">
                <a:solidFill>
                  <a:srgbClr val="003F72"/>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952245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5341" y="718358"/>
            <a:ext cx="5425396" cy="646331"/>
          </a:xfrm>
          <a:prstGeom prst="rect">
            <a:avLst/>
          </a:prstGeom>
        </p:spPr>
        <p:txBody>
          <a:bodyPr wrap="none">
            <a:spAutoFit/>
          </a:bodyPr>
          <a:lstStyle/>
          <a:p>
            <a:pPr algn="ctr"/>
            <a:r>
              <a:rPr lang="en-US" sz="3600" b="1" dirty="0">
                <a:solidFill>
                  <a:srgbClr val="003F72"/>
                </a:solidFill>
                <a:latin typeface="Arial" panose="020B0604020202020204" pitchFamily="34" charset="0"/>
                <a:cs typeface="Arial" panose="020B0604020202020204" pitchFamily="34" charset="0"/>
              </a:rPr>
              <a:t>VHA Records Life Cycle</a:t>
            </a:r>
          </a:p>
        </p:txBody>
      </p:sp>
      <p:graphicFrame>
        <p:nvGraphicFramePr>
          <p:cNvPr id="3" name="Diagram 2"/>
          <p:cNvGraphicFramePr/>
          <p:nvPr>
            <p:extLst>
              <p:ext uri="{D42A27DB-BD31-4B8C-83A1-F6EECF244321}">
                <p14:modId xmlns:p14="http://schemas.microsoft.com/office/powerpoint/2010/main" val="4107528276"/>
              </p:ext>
            </p:extLst>
          </p:nvPr>
        </p:nvGraphicFramePr>
        <p:xfrm>
          <a:off x="2987040" y="1204976"/>
          <a:ext cx="8534400" cy="5561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p:cNvSpPr/>
          <p:nvPr/>
        </p:nvSpPr>
        <p:spPr>
          <a:xfrm>
            <a:off x="5388864" y="1962912"/>
            <a:ext cx="3816096" cy="3547872"/>
          </a:xfrm>
          <a:prstGeom prst="flowChartConnector">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lowchart: Connector 4"/>
          <p:cNvSpPr/>
          <p:nvPr/>
        </p:nvSpPr>
        <p:spPr>
          <a:xfrm>
            <a:off x="6266688" y="2706624"/>
            <a:ext cx="2060448" cy="1987296"/>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388608" y="3194304"/>
            <a:ext cx="1828800" cy="954107"/>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Records Life Cycle</a:t>
            </a:r>
          </a:p>
        </p:txBody>
      </p:sp>
      <p:sp>
        <p:nvSpPr>
          <p:cNvPr id="7" name="TextBox 6"/>
          <p:cNvSpPr txBox="1"/>
          <p:nvPr/>
        </p:nvSpPr>
        <p:spPr>
          <a:xfrm>
            <a:off x="7071360" y="2133600"/>
            <a:ext cx="390144"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1</a:t>
            </a:r>
          </a:p>
        </p:txBody>
      </p:sp>
      <p:sp>
        <p:nvSpPr>
          <p:cNvPr id="8" name="TextBox 7"/>
          <p:cNvSpPr txBox="1"/>
          <p:nvPr/>
        </p:nvSpPr>
        <p:spPr>
          <a:xfrm>
            <a:off x="8515465" y="3523488"/>
            <a:ext cx="2091575" cy="584775"/>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Use/Send</a:t>
            </a:r>
            <a:r>
              <a:rPr lang="en-US" sz="3200" dirty="0">
                <a:latin typeface="Arial" panose="020B0604020202020204" pitchFamily="34" charset="0"/>
                <a:cs typeface="Arial" panose="020B0604020202020204" pitchFamily="34" charset="0"/>
              </a:rPr>
              <a:t>  </a:t>
            </a:r>
          </a:p>
        </p:txBody>
      </p:sp>
      <p:sp>
        <p:nvSpPr>
          <p:cNvPr id="9" name="TextBox 8"/>
          <p:cNvSpPr txBox="1"/>
          <p:nvPr/>
        </p:nvSpPr>
        <p:spPr>
          <a:xfrm>
            <a:off x="8107680" y="4523232"/>
            <a:ext cx="419977"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3</a:t>
            </a:r>
          </a:p>
        </p:txBody>
      </p:sp>
      <p:sp>
        <p:nvSpPr>
          <p:cNvPr id="10" name="TextBox 9"/>
          <p:cNvSpPr txBox="1"/>
          <p:nvPr/>
        </p:nvSpPr>
        <p:spPr>
          <a:xfrm>
            <a:off x="6120384" y="4523232"/>
            <a:ext cx="451104"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4</a:t>
            </a:r>
          </a:p>
        </p:txBody>
      </p:sp>
      <p:sp>
        <p:nvSpPr>
          <p:cNvPr id="11" name="TextBox 10"/>
          <p:cNvSpPr txBox="1"/>
          <p:nvPr/>
        </p:nvSpPr>
        <p:spPr>
          <a:xfrm>
            <a:off x="5754624" y="2987040"/>
            <a:ext cx="426720" cy="584775"/>
          </a:xfrm>
          <a:prstGeom prst="rect">
            <a:avLst/>
          </a:prstGeom>
          <a:noFill/>
        </p:spPr>
        <p:txBody>
          <a:bodyPr wrap="square" rtlCol="0">
            <a:spAutoFit/>
          </a:bodyPr>
          <a:lstStyle/>
          <a:p>
            <a:pPr algn="r"/>
            <a:r>
              <a:rPr lang="en-US" sz="3200" b="1" dirty="0">
                <a:solidFill>
                  <a:srgbClr val="003F72"/>
                </a:solidFill>
                <a:latin typeface="Arial" panose="020B0604020202020204" pitchFamily="34" charset="0"/>
                <a:cs typeface="Arial" panose="020B0604020202020204" pitchFamily="34" charset="0"/>
              </a:rPr>
              <a:t>5</a:t>
            </a:r>
          </a:p>
        </p:txBody>
      </p:sp>
      <p:sp>
        <p:nvSpPr>
          <p:cNvPr id="12" name="TextBox 11"/>
          <p:cNvSpPr txBox="1"/>
          <p:nvPr/>
        </p:nvSpPr>
        <p:spPr>
          <a:xfrm>
            <a:off x="3096769" y="3033426"/>
            <a:ext cx="2682240" cy="1077218"/>
          </a:xfrm>
          <a:prstGeom prst="rect">
            <a:avLst/>
          </a:prstGeom>
          <a:noFill/>
          <a:ln w="57150">
            <a:noFill/>
          </a:ln>
        </p:spPr>
        <p:txBody>
          <a:bodyPr wrap="square" rtlCol="0">
            <a:spAutoFit/>
          </a:bodyPr>
          <a:lstStyle/>
          <a:p>
            <a:pPr algn="ctr"/>
            <a:r>
              <a:rPr lang="en-US" sz="3200" b="1" dirty="0">
                <a:solidFill>
                  <a:srgbClr val="003F72"/>
                </a:solidFill>
                <a:latin typeface="Arial" panose="020B0604020202020204" pitchFamily="34" charset="0"/>
                <a:cs typeface="Arial" panose="020B0604020202020204" pitchFamily="34" charset="0"/>
              </a:rPr>
              <a:t>Archival Preservation</a:t>
            </a:r>
            <a:endParaRPr lang="en-US" b="1" dirty="0">
              <a:solidFill>
                <a:srgbClr val="003F72"/>
              </a:solidFill>
            </a:endParaRPr>
          </a:p>
        </p:txBody>
      </p:sp>
      <p:sp>
        <p:nvSpPr>
          <p:cNvPr id="13" name="TextBox 12"/>
          <p:cNvSpPr txBox="1"/>
          <p:nvPr/>
        </p:nvSpPr>
        <p:spPr>
          <a:xfrm>
            <a:off x="5096256" y="5059239"/>
            <a:ext cx="1883664" cy="1077218"/>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Retain &amp; Destroy</a:t>
            </a:r>
            <a:endParaRPr lang="en-US" sz="3200" b="1" dirty="0">
              <a:solidFill>
                <a:srgbClr val="003F72"/>
              </a:solidFill>
            </a:endParaRPr>
          </a:p>
        </p:txBody>
      </p:sp>
      <p:sp>
        <p:nvSpPr>
          <p:cNvPr id="14" name="TextBox 13"/>
          <p:cNvSpPr txBox="1"/>
          <p:nvPr/>
        </p:nvSpPr>
        <p:spPr>
          <a:xfrm>
            <a:off x="7741920" y="5047488"/>
            <a:ext cx="1353312" cy="1077218"/>
          </a:xfrm>
          <a:prstGeom prst="rect">
            <a:avLst/>
          </a:prstGeom>
          <a:noFill/>
          <a:ln w="57150">
            <a:solidFill>
              <a:schemeClr val="accent2"/>
            </a:solid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File &amp; Store</a:t>
            </a:r>
            <a:endParaRPr lang="en-US" sz="3200" b="1" dirty="0">
              <a:solidFill>
                <a:srgbClr val="003F72"/>
              </a:solidFill>
            </a:endParaRPr>
          </a:p>
        </p:txBody>
      </p:sp>
      <p:sp>
        <p:nvSpPr>
          <p:cNvPr id="15" name="TextBox 14"/>
          <p:cNvSpPr txBox="1"/>
          <p:nvPr/>
        </p:nvSpPr>
        <p:spPr>
          <a:xfrm>
            <a:off x="5705856" y="1633728"/>
            <a:ext cx="3169919" cy="584775"/>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Create/Receive</a:t>
            </a:r>
            <a:endParaRPr lang="en-US" sz="3200" b="1" dirty="0">
              <a:solidFill>
                <a:srgbClr val="003F72"/>
              </a:solidFill>
            </a:endParaRPr>
          </a:p>
        </p:txBody>
      </p:sp>
      <p:sp>
        <p:nvSpPr>
          <p:cNvPr id="18" name="Bent Arrow 17"/>
          <p:cNvSpPr/>
          <p:nvPr/>
        </p:nvSpPr>
        <p:spPr>
          <a:xfrm>
            <a:off x="4303777" y="1621536"/>
            <a:ext cx="1255776" cy="132974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Bent Arrow 19"/>
          <p:cNvSpPr/>
          <p:nvPr/>
        </p:nvSpPr>
        <p:spPr>
          <a:xfrm rot="5400000">
            <a:off x="8808720" y="2005588"/>
            <a:ext cx="1670304" cy="119481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Bent Arrow 20"/>
          <p:cNvSpPr/>
          <p:nvPr/>
        </p:nvSpPr>
        <p:spPr>
          <a:xfrm rot="10800000">
            <a:off x="9204959" y="4255006"/>
            <a:ext cx="901113" cy="162153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Down Arrow 21"/>
          <p:cNvSpPr/>
          <p:nvPr/>
        </p:nvSpPr>
        <p:spPr>
          <a:xfrm rot="5400000">
            <a:off x="7030212" y="5369052"/>
            <a:ext cx="643128" cy="5364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Bent Arrow 22"/>
          <p:cNvSpPr>
            <a:spLocks noChangeAspect="1"/>
          </p:cNvSpPr>
          <p:nvPr/>
        </p:nvSpPr>
        <p:spPr>
          <a:xfrm rot="16200000">
            <a:off x="3819185" y="4555276"/>
            <a:ext cx="1542209" cy="86563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8526993" y="2963471"/>
            <a:ext cx="412292" cy="584775"/>
          </a:xfrm>
          <a:prstGeom prst="rect">
            <a:avLst/>
          </a:prstGeom>
        </p:spPr>
        <p:txBody>
          <a:bodyPr wrap="none">
            <a:spAutoFit/>
          </a:bodyPr>
          <a:lstStyle/>
          <a:p>
            <a:r>
              <a:rPr lang="en-US" sz="3200" b="1" dirty="0">
                <a:solidFill>
                  <a:srgbClr val="003F72"/>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39305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5341" y="718358"/>
            <a:ext cx="5425396" cy="646331"/>
          </a:xfrm>
          <a:prstGeom prst="rect">
            <a:avLst/>
          </a:prstGeom>
        </p:spPr>
        <p:txBody>
          <a:bodyPr wrap="none">
            <a:spAutoFit/>
          </a:bodyPr>
          <a:lstStyle/>
          <a:p>
            <a:pPr algn="ctr"/>
            <a:r>
              <a:rPr lang="en-US" sz="3600" b="1" dirty="0">
                <a:solidFill>
                  <a:srgbClr val="003F72"/>
                </a:solidFill>
                <a:latin typeface="Arial" panose="020B0604020202020204" pitchFamily="34" charset="0"/>
                <a:cs typeface="Arial" panose="020B0604020202020204" pitchFamily="34" charset="0"/>
              </a:rPr>
              <a:t>VHA Records Life Cycle</a:t>
            </a:r>
          </a:p>
        </p:txBody>
      </p:sp>
      <p:graphicFrame>
        <p:nvGraphicFramePr>
          <p:cNvPr id="3" name="Diagram 2"/>
          <p:cNvGraphicFramePr/>
          <p:nvPr>
            <p:extLst>
              <p:ext uri="{D42A27DB-BD31-4B8C-83A1-F6EECF244321}">
                <p14:modId xmlns:p14="http://schemas.microsoft.com/office/powerpoint/2010/main" val="2004387809"/>
              </p:ext>
            </p:extLst>
          </p:nvPr>
        </p:nvGraphicFramePr>
        <p:xfrm>
          <a:off x="2987040" y="1204976"/>
          <a:ext cx="8534400" cy="5561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p:cNvSpPr/>
          <p:nvPr/>
        </p:nvSpPr>
        <p:spPr>
          <a:xfrm>
            <a:off x="5388864" y="1962912"/>
            <a:ext cx="3816096" cy="3547872"/>
          </a:xfrm>
          <a:prstGeom prst="flowChartConnector">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lowchart: Connector 4"/>
          <p:cNvSpPr/>
          <p:nvPr/>
        </p:nvSpPr>
        <p:spPr>
          <a:xfrm>
            <a:off x="6266688" y="2706624"/>
            <a:ext cx="2060448" cy="1987296"/>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388608" y="3194304"/>
            <a:ext cx="1828800" cy="954107"/>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Records Life Cycle</a:t>
            </a:r>
          </a:p>
        </p:txBody>
      </p:sp>
      <p:sp>
        <p:nvSpPr>
          <p:cNvPr id="7" name="TextBox 6"/>
          <p:cNvSpPr txBox="1"/>
          <p:nvPr/>
        </p:nvSpPr>
        <p:spPr>
          <a:xfrm>
            <a:off x="7071360" y="2133600"/>
            <a:ext cx="390144"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1</a:t>
            </a:r>
          </a:p>
        </p:txBody>
      </p:sp>
      <p:sp>
        <p:nvSpPr>
          <p:cNvPr id="8" name="TextBox 7"/>
          <p:cNvSpPr txBox="1"/>
          <p:nvPr/>
        </p:nvSpPr>
        <p:spPr>
          <a:xfrm>
            <a:off x="8515465" y="3523488"/>
            <a:ext cx="2091575" cy="584775"/>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Use/Send</a:t>
            </a:r>
            <a:r>
              <a:rPr lang="en-US" sz="3200" dirty="0">
                <a:latin typeface="Arial" panose="020B0604020202020204" pitchFamily="34" charset="0"/>
                <a:cs typeface="Arial" panose="020B0604020202020204" pitchFamily="34" charset="0"/>
              </a:rPr>
              <a:t>  </a:t>
            </a:r>
          </a:p>
        </p:txBody>
      </p:sp>
      <p:sp>
        <p:nvSpPr>
          <p:cNvPr id="9" name="TextBox 8"/>
          <p:cNvSpPr txBox="1"/>
          <p:nvPr/>
        </p:nvSpPr>
        <p:spPr>
          <a:xfrm>
            <a:off x="8107680" y="4523232"/>
            <a:ext cx="419977"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3</a:t>
            </a:r>
          </a:p>
        </p:txBody>
      </p:sp>
      <p:sp>
        <p:nvSpPr>
          <p:cNvPr id="10" name="TextBox 9"/>
          <p:cNvSpPr txBox="1"/>
          <p:nvPr/>
        </p:nvSpPr>
        <p:spPr>
          <a:xfrm>
            <a:off x="6120384" y="4523232"/>
            <a:ext cx="451104" cy="584775"/>
          </a:xfrm>
          <a:prstGeom prst="rect">
            <a:avLst/>
          </a:prstGeom>
          <a:noFill/>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4</a:t>
            </a:r>
          </a:p>
        </p:txBody>
      </p:sp>
      <p:sp>
        <p:nvSpPr>
          <p:cNvPr id="11" name="TextBox 10"/>
          <p:cNvSpPr txBox="1"/>
          <p:nvPr/>
        </p:nvSpPr>
        <p:spPr>
          <a:xfrm>
            <a:off x="5754624" y="2987040"/>
            <a:ext cx="426720" cy="584775"/>
          </a:xfrm>
          <a:prstGeom prst="rect">
            <a:avLst/>
          </a:prstGeom>
          <a:noFill/>
        </p:spPr>
        <p:txBody>
          <a:bodyPr wrap="square" rtlCol="0">
            <a:spAutoFit/>
          </a:bodyPr>
          <a:lstStyle/>
          <a:p>
            <a:pPr algn="r"/>
            <a:r>
              <a:rPr lang="en-US" sz="3200" b="1" dirty="0">
                <a:solidFill>
                  <a:srgbClr val="003F72"/>
                </a:solidFill>
                <a:latin typeface="Arial" panose="020B0604020202020204" pitchFamily="34" charset="0"/>
                <a:cs typeface="Arial" panose="020B0604020202020204" pitchFamily="34" charset="0"/>
              </a:rPr>
              <a:t>5</a:t>
            </a:r>
          </a:p>
        </p:txBody>
      </p:sp>
      <p:sp>
        <p:nvSpPr>
          <p:cNvPr id="12" name="TextBox 11"/>
          <p:cNvSpPr txBox="1"/>
          <p:nvPr/>
        </p:nvSpPr>
        <p:spPr>
          <a:xfrm>
            <a:off x="3096769" y="3033426"/>
            <a:ext cx="2682240" cy="1077218"/>
          </a:xfrm>
          <a:prstGeom prst="rect">
            <a:avLst/>
          </a:prstGeom>
          <a:noFill/>
          <a:ln w="57150">
            <a:noFill/>
          </a:ln>
        </p:spPr>
        <p:txBody>
          <a:bodyPr wrap="square" rtlCol="0">
            <a:spAutoFit/>
          </a:bodyPr>
          <a:lstStyle/>
          <a:p>
            <a:pPr algn="ctr"/>
            <a:r>
              <a:rPr lang="en-US" sz="3200" b="1" dirty="0">
                <a:solidFill>
                  <a:srgbClr val="003F72"/>
                </a:solidFill>
                <a:latin typeface="Arial" panose="020B0604020202020204" pitchFamily="34" charset="0"/>
                <a:cs typeface="Arial" panose="020B0604020202020204" pitchFamily="34" charset="0"/>
              </a:rPr>
              <a:t>Archival Preservation</a:t>
            </a:r>
            <a:endParaRPr lang="en-US" b="1" dirty="0">
              <a:solidFill>
                <a:srgbClr val="003F72"/>
              </a:solidFill>
            </a:endParaRPr>
          </a:p>
        </p:txBody>
      </p:sp>
      <p:sp>
        <p:nvSpPr>
          <p:cNvPr id="13" name="TextBox 12"/>
          <p:cNvSpPr txBox="1"/>
          <p:nvPr/>
        </p:nvSpPr>
        <p:spPr>
          <a:xfrm>
            <a:off x="5096256" y="5059239"/>
            <a:ext cx="1883664" cy="1077218"/>
          </a:xfrm>
          <a:prstGeom prst="rect">
            <a:avLst/>
          </a:prstGeom>
          <a:noFill/>
          <a:ln w="57150">
            <a:solidFill>
              <a:schemeClr val="accent2"/>
            </a:solid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Retain &amp; Destroy</a:t>
            </a:r>
            <a:endParaRPr lang="en-US" sz="3200" b="1" dirty="0">
              <a:solidFill>
                <a:srgbClr val="003F72"/>
              </a:solidFill>
            </a:endParaRPr>
          </a:p>
        </p:txBody>
      </p:sp>
      <p:sp>
        <p:nvSpPr>
          <p:cNvPr id="14" name="TextBox 13"/>
          <p:cNvSpPr txBox="1"/>
          <p:nvPr/>
        </p:nvSpPr>
        <p:spPr>
          <a:xfrm>
            <a:off x="7741920" y="5047488"/>
            <a:ext cx="1353312" cy="1077218"/>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File &amp; Store</a:t>
            </a:r>
            <a:endParaRPr lang="en-US" sz="3200" b="1" dirty="0">
              <a:solidFill>
                <a:srgbClr val="003F72"/>
              </a:solidFill>
            </a:endParaRPr>
          </a:p>
        </p:txBody>
      </p:sp>
      <p:sp>
        <p:nvSpPr>
          <p:cNvPr id="15" name="TextBox 14"/>
          <p:cNvSpPr txBox="1"/>
          <p:nvPr/>
        </p:nvSpPr>
        <p:spPr>
          <a:xfrm>
            <a:off x="5705856" y="1633728"/>
            <a:ext cx="3169919" cy="584775"/>
          </a:xfrm>
          <a:prstGeom prst="rect">
            <a:avLst/>
          </a:prstGeom>
          <a:noFill/>
          <a:ln w="57150">
            <a:noFill/>
          </a:ln>
        </p:spPr>
        <p:txBody>
          <a:bodyPr wrap="square" rtlCol="0">
            <a:spAutoFit/>
          </a:bodyPr>
          <a:lstStyle/>
          <a:p>
            <a:r>
              <a:rPr lang="en-US" sz="3200" b="1" dirty="0">
                <a:solidFill>
                  <a:srgbClr val="003F72"/>
                </a:solidFill>
                <a:latin typeface="Arial" panose="020B0604020202020204" pitchFamily="34" charset="0"/>
                <a:cs typeface="Arial" panose="020B0604020202020204" pitchFamily="34" charset="0"/>
              </a:rPr>
              <a:t>Create/Receive</a:t>
            </a:r>
            <a:endParaRPr lang="en-US" sz="3200" b="1" dirty="0">
              <a:solidFill>
                <a:srgbClr val="003F72"/>
              </a:solidFill>
            </a:endParaRPr>
          </a:p>
        </p:txBody>
      </p:sp>
      <p:sp>
        <p:nvSpPr>
          <p:cNvPr id="18" name="Bent Arrow 17"/>
          <p:cNvSpPr/>
          <p:nvPr/>
        </p:nvSpPr>
        <p:spPr>
          <a:xfrm>
            <a:off x="4303777" y="1621536"/>
            <a:ext cx="1255776" cy="132974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Bent Arrow 19"/>
          <p:cNvSpPr/>
          <p:nvPr/>
        </p:nvSpPr>
        <p:spPr>
          <a:xfrm rot="5400000">
            <a:off x="8808720" y="2005588"/>
            <a:ext cx="1670304" cy="119481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Bent Arrow 20"/>
          <p:cNvSpPr/>
          <p:nvPr/>
        </p:nvSpPr>
        <p:spPr>
          <a:xfrm rot="10800000">
            <a:off x="9204959" y="4255006"/>
            <a:ext cx="901113" cy="162153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Down Arrow 21"/>
          <p:cNvSpPr/>
          <p:nvPr/>
        </p:nvSpPr>
        <p:spPr>
          <a:xfrm rot="5400000">
            <a:off x="7030212" y="5369052"/>
            <a:ext cx="643128" cy="5364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Bent Arrow 22"/>
          <p:cNvSpPr>
            <a:spLocks noChangeAspect="1"/>
          </p:cNvSpPr>
          <p:nvPr/>
        </p:nvSpPr>
        <p:spPr>
          <a:xfrm rot="16200000">
            <a:off x="3819185" y="4555276"/>
            <a:ext cx="1542209" cy="86563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8526993" y="2963471"/>
            <a:ext cx="412292" cy="584775"/>
          </a:xfrm>
          <a:prstGeom prst="rect">
            <a:avLst/>
          </a:prstGeom>
        </p:spPr>
        <p:txBody>
          <a:bodyPr wrap="none">
            <a:spAutoFit/>
          </a:bodyPr>
          <a:lstStyle/>
          <a:p>
            <a:r>
              <a:rPr lang="en-US" sz="3200" b="1" dirty="0">
                <a:solidFill>
                  <a:srgbClr val="003F72"/>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559283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4628</TotalTime>
  <Words>1986</Words>
  <Application>Microsoft Office PowerPoint</Application>
  <PresentationFormat>Custom</PresentationFormat>
  <Paragraphs>254</Paragraphs>
  <Slides>31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Arial</vt:lpstr>
      <vt:lpstr>Calibri</vt:lpstr>
      <vt:lpstr>Georgia</vt:lpstr>
      <vt:lpstr>Wingdings</vt:lpstr>
      <vt:lpstr>Office Theme</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 Records Management Training </dc:title>
  <dc:subject>ORD Records Management Training </dc:subject>
  <dc:creator>Department of Veterans Affairs vaipmacteam</dc:creator>
  <cp:keywords>ORD Records Management Training </cp:keywords>
  <cp:lastModifiedBy>Rivera, Portia T</cp:lastModifiedBy>
  <cp:revision>136</cp:revision>
  <dcterms:created xsi:type="dcterms:W3CDTF">2016-01-04T13:45:13Z</dcterms:created>
  <dcterms:modified xsi:type="dcterms:W3CDTF">2020-04-23T18:38:28Z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ruth.hicks-oglesby@va.gov</vt:lpwstr>
  </property>
  <property fmtid="{D5CDD505-2E9C-101B-9397-08002B2CF9AE}" pid="3" name="Offisync_ProviderInitializationData">
    <vt:lpwstr>https://www.vapulse.net</vt:lpwstr>
  </property>
  <property fmtid="{D5CDD505-2E9C-101B-9397-08002B2CF9AE}" pid="4" name="Offisync_UniqueId">
    <vt:lpwstr>68177</vt:lpwstr>
  </property>
  <property fmtid="{D5CDD505-2E9C-101B-9397-08002B2CF9AE}" pid="5" name="Offisync_UpdateToken">
    <vt:lpwstr>1</vt:lpwstr>
  </property>
  <property fmtid="{D5CDD505-2E9C-101B-9397-08002B2CF9AE}" pid="6" name="Jive_VersionGuid">
    <vt:lpwstr>35ba2e26-0c1c-4698-b02c-a2bf029d381a</vt:lpwstr>
  </property>
  <property fmtid="{D5CDD505-2E9C-101B-9397-08002B2CF9AE}" pid="7" name="Offisync_ServerID">
    <vt:lpwstr>446f515a-9a89-47c2-a980-3adc02941f76</vt:lpwstr>
  </property>
</Properties>
</file>